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5" r:id="rId2"/>
    <p:sldMasterId id="2147483677" r:id="rId3"/>
    <p:sldMasterId id="2147483689" r:id="rId4"/>
  </p:sldMasterIdLst>
  <p:notesMasterIdLst>
    <p:notesMasterId r:id="rId35"/>
  </p:notesMasterIdLst>
  <p:handoutMasterIdLst>
    <p:handoutMasterId r:id="rId36"/>
  </p:handoutMasterIdLst>
  <p:sldIdLst>
    <p:sldId id="257" r:id="rId5"/>
    <p:sldId id="298" r:id="rId6"/>
    <p:sldId id="299" r:id="rId7"/>
    <p:sldId id="345" r:id="rId8"/>
    <p:sldId id="352" r:id="rId9"/>
    <p:sldId id="374" r:id="rId10"/>
    <p:sldId id="354" r:id="rId11"/>
    <p:sldId id="376" r:id="rId12"/>
    <p:sldId id="375" r:id="rId13"/>
    <p:sldId id="373" r:id="rId14"/>
    <p:sldId id="347" r:id="rId15"/>
    <p:sldId id="320" r:id="rId16"/>
    <p:sldId id="340" r:id="rId17"/>
    <p:sldId id="348" r:id="rId18"/>
    <p:sldId id="349" r:id="rId19"/>
    <p:sldId id="290" r:id="rId20"/>
    <p:sldId id="325" r:id="rId21"/>
    <p:sldId id="377" r:id="rId22"/>
    <p:sldId id="358" r:id="rId23"/>
    <p:sldId id="359" r:id="rId24"/>
    <p:sldId id="360" r:id="rId25"/>
    <p:sldId id="361" r:id="rId26"/>
    <p:sldId id="362" r:id="rId27"/>
    <p:sldId id="363" r:id="rId28"/>
    <p:sldId id="364" r:id="rId29"/>
    <p:sldId id="365" r:id="rId30"/>
    <p:sldId id="366" r:id="rId31"/>
    <p:sldId id="367" r:id="rId32"/>
    <p:sldId id="368" r:id="rId33"/>
    <p:sldId id="369" r:id="rId34"/>
  </p:sldIdLst>
  <p:sldSz cx="9144000" cy="6858000" type="screen4x3"/>
  <p:notesSz cx="9926638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CCFD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5747" autoAdjust="0"/>
    <p:restoredTop sz="94660"/>
  </p:normalViewPr>
  <p:slideViewPr>
    <p:cSldViewPr showGuides="1">
      <p:cViewPr>
        <p:scale>
          <a:sx n="84" d="100"/>
          <a:sy n="84" d="100"/>
        </p:scale>
        <p:origin x="-2304" y="-510"/>
      </p:cViewPr>
      <p:guideLst>
        <p:guide orient="horz" pos="572"/>
        <p:guide orient="horz" pos="1026"/>
        <p:guide orient="horz" pos="4156"/>
        <p:guide orient="horz" pos="210"/>
        <p:guide orient="horz" pos="3748"/>
        <p:guide orient="horz" pos="2160"/>
        <p:guide orient="horz" pos="3521"/>
        <p:guide orient="horz" pos="1298"/>
        <p:guide pos="2880"/>
        <p:guide pos="5556"/>
        <p:guide pos="24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howGuides="1">
      <p:cViewPr varScale="1">
        <p:scale>
          <a:sx n="77" d="100"/>
          <a:sy n="77" d="100"/>
        </p:scale>
        <p:origin x="-3972" y="-84"/>
      </p:cViewPr>
      <p:guideLst>
        <p:guide orient="horz" pos="2140"/>
        <p:guide pos="3128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87DDA7-9AF1-4576-86AB-929EBF69AE6E}" type="doc">
      <dgm:prSet loTypeId="urn:microsoft.com/office/officeart/2005/8/layout/cycle7" loCatId="cycle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3108912-576F-4EBD-81CE-6C6F85DD5707}">
      <dgm:prSet phldrT="[Text]"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GB" sz="2000" b="1" dirty="0" smtClean="0"/>
            <a:t>The UK Corporate Governance Code clearly differentiates between the running of the company’s business and the running of the Board. </a:t>
          </a:r>
          <a:endParaRPr lang="en-GB" sz="2000" dirty="0"/>
        </a:p>
      </dgm:t>
    </dgm:pt>
    <dgm:pt modelId="{71F3F58D-4ADE-4B33-A3DE-276ABF6B037B}" type="parTrans" cxnId="{137B0441-A7CD-4C87-99CE-CDFD779802E9}">
      <dgm:prSet/>
      <dgm:spPr/>
      <dgm:t>
        <a:bodyPr/>
        <a:lstStyle/>
        <a:p>
          <a:endParaRPr lang="en-GB"/>
        </a:p>
      </dgm:t>
    </dgm:pt>
    <dgm:pt modelId="{F0CE1ACE-84E2-4B83-9958-CF5AAB96C85F}" type="sibTrans" cxnId="{137B0441-A7CD-4C87-99CE-CDFD779802E9}">
      <dgm:prSet/>
      <dgm:spPr>
        <a:solidFill>
          <a:schemeClr val="accent2">
            <a:lumMod val="50000"/>
          </a:schemeClr>
        </a:solidFill>
      </dgm:spPr>
      <dgm:t>
        <a:bodyPr/>
        <a:lstStyle/>
        <a:p>
          <a:endParaRPr lang="en-GB"/>
        </a:p>
      </dgm:t>
    </dgm:pt>
    <dgm:pt modelId="{F9EDE238-667A-4C21-8524-CC2133BD3543}">
      <dgm:prSet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GB" sz="2000" b="1" dirty="0" smtClean="0"/>
            <a:t>The Chairman leads the Board</a:t>
          </a:r>
        </a:p>
      </dgm:t>
    </dgm:pt>
    <dgm:pt modelId="{D1377A4F-2ED2-49D5-9399-CEA39958134D}" type="parTrans" cxnId="{7E47A019-3E15-440D-87AF-8D7B5BD709E9}">
      <dgm:prSet/>
      <dgm:spPr/>
      <dgm:t>
        <a:bodyPr/>
        <a:lstStyle/>
        <a:p>
          <a:endParaRPr lang="en-GB"/>
        </a:p>
      </dgm:t>
    </dgm:pt>
    <dgm:pt modelId="{8480FBB1-D5EC-4887-8939-D9C70832FF6D}" type="sibTrans" cxnId="{7E47A019-3E15-440D-87AF-8D7B5BD709E9}">
      <dgm:prSet/>
      <dgm:spPr>
        <a:solidFill>
          <a:schemeClr val="accent2">
            <a:lumMod val="50000"/>
          </a:schemeClr>
        </a:solidFill>
      </dgm:spPr>
      <dgm:t>
        <a:bodyPr/>
        <a:lstStyle/>
        <a:p>
          <a:endParaRPr lang="en-GB"/>
        </a:p>
      </dgm:t>
    </dgm:pt>
    <dgm:pt modelId="{D782B4B0-5C74-4661-A898-152317B38EE4}">
      <dgm:prSet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GB" sz="1600" b="1" dirty="0" smtClean="0"/>
            <a:t>The Chairman’s direct reports are the Chief Executive and the Company Secretary.</a:t>
          </a:r>
        </a:p>
      </dgm:t>
    </dgm:pt>
    <dgm:pt modelId="{EEFFCB02-4E28-4AA4-B096-2F18C0F65E7E}" type="parTrans" cxnId="{E637ABAE-D993-43DE-A152-FCAF7C56BFB6}">
      <dgm:prSet/>
      <dgm:spPr/>
      <dgm:t>
        <a:bodyPr/>
        <a:lstStyle/>
        <a:p>
          <a:endParaRPr lang="en-GB"/>
        </a:p>
      </dgm:t>
    </dgm:pt>
    <dgm:pt modelId="{8F61E12C-7A31-4490-9271-506A452192AA}" type="sibTrans" cxnId="{E637ABAE-D993-43DE-A152-FCAF7C56BFB6}">
      <dgm:prSet/>
      <dgm:spPr/>
      <dgm:t>
        <a:bodyPr/>
        <a:lstStyle/>
        <a:p>
          <a:endParaRPr lang="en-GB"/>
        </a:p>
      </dgm:t>
    </dgm:pt>
    <dgm:pt modelId="{FC80E355-E480-486C-A8B0-17F83BA40E7B}">
      <dgm:prSet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GB" sz="2000" b="1" dirty="0" smtClean="0"/>
            <a:t>The Chief Executive is accountable and reports to the Board and is responsible for running the group’s business.</a:t>
          </a:r>
        </a:p>
      </dgm:t>
    </dgm:pt>
    <dgm:pt modelId="{8CFF8F0C-A631-42E4-810C-A154395A85CB}" type="sibTrans" cxnId="{4DBED7E7-78A3-404E-848D-394C25C5A265}">
      <dgm:prSet/>
      <dgm:spPr>
        <a:solidFill>
          <a:schemeClr val="accent2">
            <a:lumMod val="50000"/>
          </a:schemeClr>
        </a:solidFill>
      </dgm:spPr>
      <dgm:t>
        <a:bodyPr/>
        <a:lstStyle/>
        <a:p>
          <a:endParaRPr lang="en-GB"/>
        </a:p>
      </dgm:t>
    </dgm:pt>
    <dgm:pt modelId="{921D4030-7ECE-4771-8B04-BAB078E372A7}" type="parTrans" cxnId="{4DBED7E7-78A3-404E-848D-394C25C5A265}">
      <dgm:prSet/>
      <dgm:spPr/>
      <dgm:t>
        <a:bodyPr/>
        <a:lstStyle/>
        <a:p>
          <a:endParaRPr lang="en-GB"/>
        </a:p>
      </dgm:t>
    </dgm:pt>
    <dgm:pt modelId="{534E7FB8-3E67-4EED-A858-975D1109F467}" type="pres">
      <dgm:prSet presAssocID="{9C87DDA7-9AF1-4576-86AB-929EBF69AE6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ED3E607C-47E2-4B59-AC9B-17B3F61ABFF8}" type="pres">
      <dgm:prSet presAssocID="{63108912-576F-4EBD-81CE-6C6F85DD5707}" presName="node" presStyleLbl="node1" presStyleIdx="0" presStyleCnt="3" custScaleX="121903" custScaleY="180747" custRadScaleRad="78925" custRadScaleInc="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896965A-9740-4862-BEE9-7022CFB66044}" type="pres">
      <dgm:prSet presAssocID="{F0CE1ACE-84E2-4B83-9958-CF5AAB96C85F}" presName="sibTrans" presStyleLbl="sibTrans2D1" presStyleIdx="0" presStyleCnt="3"/>
      <dgm:spPr>
        <a:prstGeom prst="rightArrow">
          <a:avLst/>
        </a:prstGeom>
      </dgm:spPr>
      <dgm:t>
        <a:bodyPr/>
        <a:lstStyle/>
        <a:p>
          <a:endParaRPr lang="en-GB"/>
        </a:p>
      </dgm:t>
    </dgm:pt>
    <dgm:pt modelId="{447DB6A3-F995-4576-9CD0-A69A5E6D351C}" type="pres">
      <dgm:prSet presAssocID="{F0CE1ACE-84E2-4B83-9958-CF5AAB96C85F}" presName="connectorText" presStyleLbl="sibTrans2D1" presStyleIdx="0" presStyleCnt="3"/>
      <dgm:spPr/>
      <dgm:t>
        <a:bodyPr/>
        <a:lstStyle/>
        <a:p>
          <a:endParaRPr lang="en-GB"/>
        </a:p>
      </dgm:t>
    </dgm:pt>
    <dgm:pt modelId="{F5F4C760-5823-43A5-9890-B490A0CC9275}" type="pres">
      <dgm:prSet presAssocID="{FC80E355-E480-486C-A8B0-17F83BA40E7B}" presName="node" presStyleLbl="node1" presStyleIdx="1" presStyleCnt="3" custScaleX="112884" custScaleY="15061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696FCDC-0F98-41BB-A866-BB41B51CF7B7}" type="pres">
      <dgm:prSet presAssocID="{8CFF8F0C-A631-42E4-810C-A154395A85CB}" presName="sibTrans" presStyleLbl="sibTrans2D1" presStyleIdx="1" presStyleCnt="3"/>
      <dgm:spPr/>
      <dgm:t>
        <a:bodyPr/>
        <a:lstStyle/>
        <a:p>
          <a:endParaRPr lang="en-GB"/>
        </a:p>
      </dgm:t>
    </dgm:pt>
    <dgm:pt modelId="{88576220-0925-4E98-AB67-774E212E62E1}" type="pres">
      <dgm:prSet presAssocID="{8CFF8F0C-A631-42E4-810C-A154395A85CB}" presName="connectorText" presStyleLbl="sibTrans2D1" presStyleIdx="1" presStyleCnt="3"/>
      <dgm:spPr/>
      <dgm:t>
        <a:bodyPr/>
        <a:lstStyle/>
        <a:p>
          <a:endParaRPr lang="en-GB"/>
        </a:p>
      </dgm:t>
    </dgm:pt>
    <dgm:pt modelId="{C20455B5-065E-4A87-A19A-A74E74049859}" type="pres">
      <dgm:prSet presAssocID="{F9EDE238-667A-4C21-8524-CC2133BD3543}" presName="node" presStyleLbl="node1" presStyleIdx="2" presStyleCnt="3" custScaleX="112884" custScaleY="15061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B80911B-5F27-4ABD-9B23-BF2E998AB7AF}" type="pres">
      <dgm:prSet presAssocID="{8480FBB1-D5EC-4887-8939-D9C70832FF6D}" presName="sibTrans" presStyleLbl="sibTrans2D1" presStyleIdx="2" presStyleCnt="3"/>
      <dgm:spPr>
        <a:prstGeom prst="leftArrow">
          <a:avLst/>
        </a:prstGeom>
      </dgm:spPr>
      <dgm:t>
        <a:bodyPr/>
        <a:lstStyle/>
        <a:p>
          <a:endParaRPr lang="en-GB"/>
        </a:p>
      </dgm:t>
    </dgm:pt>
    <dgm:pt modelId="{FE47E883-2BCB-4B65-A3DF-FFC5166A3082}" type="pres">
      <dgm:prSet presAssocID="{8480FBB1-D5EC-4887-8939-D9C70832FF6D}" presName="connectorText" presStyleLbl="sibTrans2D1" presStyleIdx="2" presStyleCnt="3"/>
      <dgm:spPr/>
      <dgm:t>
        <a:bodyPr/>
        <a:lstStyle/>
        <a:p>
          <a:endParaRPr lang="en-GB"/>
        </a:p>
      </dgm:t>
    </dgm:pt>
  </dgm:ptLst>
  <dgm:cxnLst>
    <dgm:cxn modelId="{FA10E36B-D019-4E18-8064-C1FBD0BEE630}" type="presOf" srcId="{63108912-576F-4EBD-81CE-6C6F85DD5707}" destId="{ED3E607C-47E2-4B59-AC9B-17B3F61ABFF8}" srcOrd="0" destOrd="0" presId="urn:microsoft.com/office/officeart/2005/8/layout/cycle7"/>
    <dgm:cxn modelId="{03445233-345B-42E7-8708-21458F5AC120}" type="presOf" srcId="{8480FBB1-D5EC-4887-8939-D9C70832FF6D}" destId="{FE47E883-2BCB-4B65-A3DF-FFC5166A3082}" srcOrd="1" destOrd="0" presId="urn:microsoft.com/office/officeart/2005/8/layout/cycle7"/>
    <dgm:cxn modelId="{8359523F-B497-4407-9C71-1B34464BA890}" type="presOf" srcId="{9C87DDA7-9AF1-4576-86AB-929EBF69AE6E}" destId="{534E7FB8-3E67-4EED-A858-975D1109F467}" srcOrd="0" destOrd="0" presId="urn:microsoft.com/office/officeart/2005/8/layout/cycle7"/>
    <dgm:cxn modelId="{FD97DC93-B328-46AE-841D-66F1203BC188}" type="presOf" srcId="{F0CE1ACE-84E2-4B83-9958-CF5AAB96C85F}" destId="{5896965A-9740-4862-BEE9-7022CFB66044}" srcOrd="0" destOrd="0" presId="urn:microsoft.com/office/officeart/2005/8/layout/cycle7"/>
    <dgm:cxn modelId="{E637ABAE-D993-43DE-A152-FCAF7C56BFB6}" srcId="{F9EDE238-667A-4C21-8524-CC2133BD3543}" destId="{D782B4B0-5C74-4661-A898-152317B38EE4}" srcOrd="0" destOrd="0" parTransId="{EEFFCB02-4E28-4AA4-B096-2F18C0F65E7E}" sibTransId="{8F61E12C-7A31-4490-9271-506A452192AA}"/>
    <dgm:cxn modelId="{B6E0182E-079B-41D4-82AC-6C6EEA0292DC}" type="presOf" srcId="{8CFF8F0C-A631-42E4-810C-A154395A85CB}" destId="{88576220-0925-4E98-AB67-774E212E62E1}" srcOrd="1" destOrd="0" presId="urn:microsoft.com/office/officeart/2005/8/layout/cycle7"/>
    <dgm:cxn modelId="{7E47A019-3E15-440D-87AF-8D7B5BD709E9}" srcId="{9C87DDA7-9AF1-4576-86AB-929EBF69AE6E}" destId="{F9EDE238-667A-4C21-8524-CC2133BD3543}" srcOrd="2" destOrd="0" parTransId="{D1377A4F-2ED2-49D5-9399-CEA39958134D}" sibTransId="{8480FBB1-D5EC-4887-8939-D9C70832FF6D}"/>
    <dgm:cxn modelId="{28511A0E-79E2-4067-B301-EDC214D672E9}" type="presOf" srcId="{F9EDE238-667A-4C21-8524-CC2133BD3543}" destId="{C20455B5-065E-4A87-A19A-A74E74049859}" srcOrd="0" destOrd="0" presId="urn:microsoft.com/office/officeart/2005/8/layout/cycle7"/>
    <dgm:cxn modelId="{A6A0EA56-284A-464A-811B-9FF374B7F8C0}" type="presOf" srcId="{D782B4B0-5C74-4661-A898-152317B38EE4}" destId="{C20455B5-065E-4A87-A19A-A74E74049859}" srcOrd="0" destOrd="1" presId="urn:microsoft.com/office/officeart/2005/8/layout/cycle7"/>
    <dgm:cxn modelId="{137B0441-A7CD-4C87-99CE-CDFD779802E9}" srcId="{9C87DDA7-9AF1-4576-86AB-929EBF69AE6E}" destId="{63108912-576F-4EBD-81CE-6C6F85DD5707}" srcOrd="0" destOrd="0" parTransId="{71F3F58D-4ADE-4B33-A3DE-276ABF6B037B}" sibTransId="{F0CE1ACE-84E2-4B83-9958-CF5AAB96C85F}"/>
    <dgm:cxn modelId="{513B3275-909D-4E8F-A596-22999789F299}" type="presOf" srcId="{8CFF8F0C-A631-42E4-810C-A154395A85CB}" destId="{6696FCDC-0F98-41BB-A866-BB41B51CF7B7}" srcOrd="0" destOrd="0" presId="urn:microsoft.com/office/officeart/2005/8/layout/cycle7"/>
    <dgm:cxn modelId="{4DBED7E7-78A3-404E-848D-394C25C5A265}" srcId="{9C87DDA7-9AF1-4576-86AB-929EBF69AE6E}" destId="{FC80E355-E480-486C-A8B0-17F83BA40E7B}" srcOrd="1" destOrd="0" parTransId="{921D4030-7ECE-4771-8B04-BAB078E372A7}" sibTransId="{8CFF8F0C-A631-42E4-810C-A154395A85CB}"/>
    <dgm:cxn modelId="{CBD7ED68-6EC2-4A68-8C8D-943321F78BE8}" type="presOf" srcId="{F0CE1ACE-84E2-4B83-9958-CF5AAB96C85F}" destId="{447DB6A3-F995-4576-9CD0-A69A5E6D351C}" srcOrd="1" destOrd="0" presId="urn:microsoft.com/office/officeart/2005/8/layout/cycle7"/>
    <dgm:cxn modelId="{8DB16235-6C24-4D81-B855-375D086042E3}" type="presOf" srcId="{8480FBB1-D5EC-4887-8939-D9C70832FF6D}" destId="{CB80911B-5F27-4ABD-9B23-BF2E998AB7AF}" srcOrd="0" destOrd="0" presId="urn:microsoft.com/office/officeart/2005/8/layout/cycle7"/>
    <dgm:cxn modelId="{E8416333-B234-49E9-9F02-39CD1BED5322}" type="presOf" srcId="{FC80E355-E480-486C-A8B0-17F83BA40E7B}" destId="{F5F4C760-5823-43A5-9890-B490A0CC9275}" srcOrd="0" destOrd="0" presId="urn:microsoft.com/office/officeart/2005/8/layout/cycle7"/>
    <dgm:cxn modelId="{A2355E81-42BD-4B42-9484-BE44D4BE0104}" type="presParOf" srcId="{534E7FB8-3E67-4EED-A858-975D1109F467}" destId="{ED3E607C-47E2-4B59-AC9B-17B3F61ABFF8}" srcOrd="0" destOrd="0" presId="urn:microsoft.com/office/officeart/2005/8/layout/cycle7"/>
    <dgm:cxn modelId="{D2A72F23-283D-4D92-90AE-AE4E7E7635D3}" type="presParOf" srcId="{534E7FB8-3E67-4EED-A858-975D1109F467}" destId="{5896965A-9740-4862-BEE9-7022CFB66044}" srcOrd="1" destOrd="0" presId="urn:microsoft.com/office/officeart/2005/8/layout/cycle7"/>
    <dgm:cxn modelId="{8AEFB36E-40C1-4103-85EA-648F170B5F34}" type="presParOf" srcId="{5896965A-9740-4862-BEE9-7022CFB66044}" destId="{447DB6A3-F995-4576-9CD0-A69A5E6D351C}" srcOrd="0" destOrd="0" presId="urn:microsoft.com/office/officeart/2005/8/layout/cycle7"/>
    <dgm:cxn modelId="{8845D6B7-6A46-4847-8514-D0E55A021715}" type="presParOf" srcId="{534E7FB8-3E67-4EED-A858-975D1109F467}" destId="{F5F4C760-5823-43A5-9890-B490A0CC9275}" srcOrd="2" destOrd="0" presId="urn:microsoft.com/office/officeart/2005/8/layout/cycle7"/>
    <dgm:cxn modelId="{8989DE75-2129-49CC-9E6C-0E6BA7C2898E}" type="presParOf" srcId="{534E7FB8-3E67-4EED-A858-975D1109F467}" destId="{6696FCDC-0F98-41BB-A866-BB41B51CF7B7}" srcOrd="3" destOrd="0" presId="urn:microsoft.com/office/officeart/2005/8/layout/cycle7"/>
    <dgm:cxn modelId="{F3155BE4-7408-4D15-B304-EEFD45F5AA22}" type="presParOf" srcId="{6696FCDC-0F98-41BB-A866-BB41B51CF7B7}" destId="{88576220-0925-4E98-AB67-774E212E62E1}" srcOrd="0" destOrd="0" presId="urn:microsoft.com/office/officeart/2005/8/layout/cycle7"/>
    <dgm:cxn modelId="{C0889EF2-5DCC-4B61-A0FA-A9BFA380F7D6}" type="presParOf" srcId="{534E7FB8-3E67-4EED-A858-975D1109F467}" destId="{C20455B5-065E-4A87-A19A-A74E74049859}" srcOrd="4" destOrd="0" presId="urn:microsoft.com/office/officeart/2005/8/layout/cycle7"/>
    <dgm:cxn modelId="{16A4FBE7-5878-418E-B27B-3F1134A28A39}" type="presParOf" srcId="{534E7FB8-3E67-4EED-A858-975D1109F467}" destId="{CB80911B-5F27-4ABD-9B23-BF2E998AB7AF}" srcOrd="5" destOrd="0" presId="urn:microsoft.com/office/officeart/2005/8/layout/cycle7"/>
    <dgm:cxn modelId="{F0DDF346-09EA-4660-BE93-EB4AB536BD4F}" type="presParOf" srcId="{CB80911B-5F27-4ABD-9B23-BF2E998AB7AF}" destId="{FE47E883-2BCB-4B65-A3DF-FFC5166A3082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BEB1ABC-FAEA-4A4F-B6F2-B720B7611508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47F07728-EF42-41D4-B7F0-A91B02C64512}">
      <dgm:prSet phldrT="[Text]" custT="1"/>
      <dgm:spPr>
        <a:solidFill>
          <a:schemeClr val="accent2">
            <a:lumMod val="50000"/>
          </a:schemeClr>
        </a:solidFill>
      </dgm:spPr>
      <dgm:t>
        <a:bodyPr anchor="b"/>
        <a:lstStyle/>
        <a:p>
          <a:r>
            <a:rPr lang="en-GB" sz="2000" dirty="0" smtClean="0">
              <a:solidFill>
                <a:schemeClr val="bg1"/>
              </a:solidFill>
              <a:latin typeface="Verdana" pitchFamily="34" charset="0"/>
            </a:rPr>
            <a:t>Wisdom</a:t>
          </a:r>
          <a:endParaRPr lang="en-GB" sz="2000" dirty="0">
            <a:solidFill>
              <a:schemeClr val="bg1"/>
            </a:solidFill>
            <a:latin typeface="Verdana" pitchFamily="34" charset="0"/>
          </a:endParaRPr>
        </a:p>
      </dgm:t>
    </dgm:pt>
    <dgm:pt modelId="{3DC59C28-A2E7-40DC-BDCF-78E692BC5D12}" type="parTrans" cxnId="{57E68E20-FC0A-455E-9574-FCBC534F20FB}">
      <dgm:prSet/>
      <dgm:spPr/>
      <dgm:t>
        <a:bodyPr/>
        <a:lstStyle/>
        <a:p>
          <a:endParaRPr lang="en-GB"/>
        </a:p>
      </dgm:t>
    </dgm:pt>
    <dgm:pt modelId="{883CDD7F-1FC8-44B1-A2FE-505A48971A70}" type="sibTrans" cxnId="{57E68E20-FC0A-455E-9574-FCBC534F20FB}">
      <dgm:prSet/>
      <dgm:spPr/>
      <dgm:t>
        <a:bodyPr/>
        <a:lstStyle/>
        <a:p>
          <a:endParaRPr lang="en-GB"/>
        </a:p>
      </dgm:t>
    </dgm:pt>
    <dgm:pt modelId="{EE364485-748B-44E9-A2E2-0A98284BA779}">
      <dgm:prSet phldrT="[Text]" custT="1"/>
      <dgm:spPr>
        <a:solidFill>
          <a:schemeClr val="accent2">
            <a:lumMod val="50000"/>
          </a:schemeClr>
        </a:solidFill>
      </dgm:spPr>
      <dgm:t>
        <a:bodyPr anchor="ctr"/>
        <a:lstStyle/>
        <a:p>
          <a:r>
            <a:rPr lang="en-GB" sz="2000" dirty="0" smtClean="0">
              <a:solidFill>
                <a:schemeClr val="bg1"/>
              </a:solidFill>
              <a:latin typeface="Verdana" pitchFamily="34" charset="0"/>
            </a:rPr>
            <a:t>Knowledge</a:t>
          </a:r>
          <a:endParaRPr lang="en-GB" sz="2000" dirty="0">
            <a:solidFill>
              <a:schemeClr val="bg1"/>
            </a:solidFill>
            <a:latin typeface="Verdana" pitchFamily="34" charset="0"/>
          </a:endParaRPr>
        </a:p>
      </dgm:t>
    </dgm:pt>
    <dgm:pt modelId="{C86BDF38-707F-4DD0-A0B9-9EB4AA9E2B96}" type="parTrans" cxnId="{6B1FACEB-58C0-490B-A1EA-1A65610924C7}">
      <dgm:prSet/>
      <dgm:spPr/>
      <dgm:t>
        <a:bodyPr/>
        <a:lstStyle/>
        <a:p>
          <a:endParaRPr lang="en-GB"/>
        </a:p>
      </dgm:t>
    </dgm:pt>
    <dgm:pt modelId="{E83844EF-DC92-493C-ABCF-28FF09104769}" type="sibTrans" cxnId="{6B1FACEB-58C0-490B-A1EA-1A65610924C7}">
      <dgm:prSet/>
      <dgm:spPr/>
      <dgm:t>
        <a:bodyPr/>
        <a:lstStyle/>
        <a:p>
          <a:endParaRPr lang="en-GB"/>
        </a:p>
      </dgm:t>
    </dgm:pt>
    <dgm:pt modelId="{FC8844C2-4FB9-4569-BD83-E60FAFE4D484}">
      <dgm:prSet phldrT="[Text]" custT="1"/>
      <dgm:spPr>
        <a:solidFill>
          <a:schemeClr val="accent2">
            <a:lumMod val="50000"/>
          </a:schemeClr>
        </a:solidFill>
      </dgm:spPr>
      <dgm:t>
        <a:bodyPr anchor="ctr"/>
        <a:lstStyle/>
        <a:p>
          <a:r>
            <a:rPr lang="en-GB" sz="2000" dirty="0" smtClean="0">
              <a:solidFill>
                <a:schemeClr val="bg1"/>
              </a:solidFill>
              <a:latin typeface="Verdana" pitchFamily="34" charset="0"/>
            </a:rPr>
            <a:t>Information</a:t>
          </a:r>
          <a:endParaRPr lang="en-GB" sz="2000" dirty="0">
            <a:solidFill>
              <a:schemeClr val="bg1"/>
            </a:solidFill>
            <a:latin typeface="Verdana" pitchFamily="34" charset="0"/>
          </a:endParaRPr>
        </a:p>
      </dgm:t>
    </dgm:pt>
    <dgm:pt modelId="{81FD9DD7-BFC9-41E6-829A-E6B149123CCB}" type="parTrans" cxnId="{ACE7AD9B-BF3B-4CF6-AF04-4E5E6A8B7191}">
      <dgm:prSet/>
      <dgm:spPr/>
      <dgm:t>
        <a:bodyPr/>
        <a:lstStyle/>
        <a:p>
          <a:endParaRPr lang="en-GB"/>
        </a:p>
      </dgm:t>
    </dgm:pt>
    <dgm:pt modelId="{A3CC5EA2-4775-4C6E-881E-CA1F6341F33A}" type="sibTrans" cxnId="{ACE7AD9B-BF3B-4CF6-AF04-4E5E6A8B7191}">
      <dgm:prSet/>
      <dgm:spPr/>
      <dgm:t>
        <a:bodyPr/>
        <a:lstStyle/>
        <a:p>
          <a:endParaRPr lang="en-GB"/>
        </a:p>
      </dgm:t>
    </dgm:pt>
    <dgm:pt modelId="{806E264C-114D-4806-A193-9DFA262B5F2E}">
      <dgm:prSet phldrT="[Text]" custT="1"/>
      <dgm:spPr>
        <a:solidFill>
          <a:schemeClr val="accent2">
            <a:lumMod val="50000"/>
          </a:schemeClr>
        </a:solidFill>
      </dgm:spPr>
      <dgm:t>
        <a:bodyPr anchor="ctr"/>
        <a:lstStyle/>
        <a:p>
          <a:r>
            <a:rPr lang="en-GB" sz="2000" dirty="0" smtClean="0">
              <a:solidFill>
                <a:schemeClr val="bg1"/>
              </a:solidFill>
              <a:latin typeface="Verdana" pitchFamily="34" charset="0"/>
            </a:rPr>
            <a:t>Data</a:t>
          </a:r>
          <a:endParaRPr lang="en-GB" sz="2000" dirty="0">
            <a:solidFill>
              <a:schemeClr val="bg1"/>
            </a:solidFill>
            <a:latin typeface="Verdana" pitchFamily="34" charset="0"/>
          </a:endParaRPr>
        </a:p>
      </dgm:t>
    </dgm:pt>
    <dgm:pt modelId="{0B5D51BD-3BCB-4B75-8DF6-0E54107DBC71}" type="parTrans" cxnId="{CC9C0042-CD02-4F23-96B1-1DB0721F1412}">
      <dgm:prSet/>
      <dgm:spPr/>
      <dgm:t>
        <a:bodyPr/>
        <a:lstStyle/>
        <a:p>
          <a:endParaRPr lang="en-GB"/>
        </a:p>
      </dgm:t>
    </dgm:pt>
    <dgm:pt modelId="{1ACBB484-B934-4D9E-B8FA-924FB143CEB6}" type="sibTrans" cxnId="{CC9C0042-CD02-4F23-96B1-1DB0721F1412}">
      <dgm:prSet/>
      <dgm:spPr/>
      <dgm:t>
        <a:bodyPr/>
        <a:lstStyle/>
        <a:p>
          <a:endParaRPr lang="en-GB"/>
        </a:p>
      </dgm:t>
    </dgm:pt>
    <dgm:pt modelId="{7757700A-90AF-4290-B802-D464BC1750B3}" type="pres">
      <dgm:prSet presAssocID="{7BEB1ABC-FAEA-4A4F-B6F2-B720B7611508}" presName="Name0" presStyleCnt="0">
        <dgm:presLayoutVars>
          <dgm:dir/>
          <dgm:animLvl val="lvl"/>
          <dgm:resizeHandles val="exact"/>
        </dgm:presLayoutVars>
      </dgm:prSet>
      <dgm:spPr/>
    </dgm:pt>
    <dgm:pt modelId="{B0A76A2B-876D-4559-9D30-E1DBCB9EAB6D}" type="pres">
      <dgm:prSet presAssocID="{47F07728-EF42-41D4-B7F0-A91B02C64512}" presName="Name8" presStyleCnt="0"/>
      <dgm:spPr/>
    </dgm:pt>
    <dgm:pt modelId="{F8E017BD-E26C-4FA8-BECD-B753D4B56BB8}" type="pres">
      <dgm:prSet presAssocID="{47F07728-EF42-41D4-B7F0-A91B02C64512}" presName="level" presStyleLbl="node1" presStyleIdx="0" presStyleCnt="4" custLinFactNeighborY="-653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45BB89A-E800-4D58-8F57-081757EE1D6E}" type="pres">
      <dgm:prSet presAssocID="{47F07728-EF42-41D4-B7F0-A91B02C6451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54AA5C9-6181-451B-BC49-AC38635D347E}" type="pres">
      <dgm:prSet presAssocID="{EE364485-748B-44E9-A2E2-0A98284BA779}" presName="Name8" presStyleCnt="0"/>
      <dgm:spPr/>
    </dgm:pt>
    <dgm:pt modelId="{F49856B1-254F-4529-B0BF-9CC72782B87C}" type="pres">
      <dgm:prSet presAssocID="{EE364485-748B-44E9-A2E2-0A98284BA779}" presName="level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316F802-5095-4308-ACC2-DA4589F6D2AD}" type="pres">
      <dgm:prSet presAssocID="{EE364485-748B-44E9-A2E2-0A98284BA77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02F0935-5995-43F1-BCC5-ECFD50AE78BC}" type="pres">
      <dgm:prSet presAssocID="{FC8844C2-4FB9-4569-BD83-E60FAFE4D484}" presName="Name8" presStyleCnt="0"/>
      <dgm:spPr/>
    </dgm:pt>
    <dgm:pt modelId="{50641C7B-56B6-46CE-8D94-9FE72BAC0E6A}" type="pres">
      <dgm:prSet presAssocID="{FC8844C2-4FB9-4569-BD83-E60FAFE4D484}" presName="level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0227DC8-B2FE-4C4B-8EDF-CEA3E8E77466}" type="pres">
      <dgm:prSet presAssocID="{FC8844C2-4FB9-4569-BD83-E60FAFE4D48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056F45C-0860-4A9C-B107-B4FBCDEC6B9C}" type="pres">
      <dgm:prSet presAssocID="{806E264C-114D-4806-A193-9DFA262B5F2E}" presName="Name8" presStyleCnt="0"/>
      <dgm:spPr/>
    </dgm:pt>
    <dgm:pt modelId="{3AA88B77-0F2E-4883-95DD-6D5E7AD0C0D4}" type="pres">
      <dgm:prSet presAssocID="{806E264C-114D-4806-A193-9DFA262B5F2E}" presName="level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DB39A38-ECFF-4237-8FE7-CFE8943F45F9}" type="pres">
      <dgm:prSet presAssocID="{806E264C-114D-4806-A193-9DFA262B5F2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57E68E20-FC0A-455E-9574-FCBC534F20FB}" srcId="{7BEB1ABC-FAEA-4A4F-B6F2-B720B7611508}" destId="{47F07728-EF42-41D4-B7F0-A91B02C64512}" srcOrd="0" destOrd="0" parTransId="{3DC59C28-A2E7-40DC-BDCF-78E692BC5D12}" sibTransId="{883CDD7F-1FC8-44B1-A2FE-505A48971A70}"/>
    <dgm:cxn modelId="{04AD0AF1-E9FD-49CC-B58A-54E35EE6481A}" type="presOf" srcId="{47F07728-EF42-41D4-B7F0-A91B02C64512}" destId="{F8E017BD-E26C-4FA8-BECD-B753D4B56BB8}" srcOrd="0" destOrd="0" presId="urn:microsoft.com/office/officeart/2005/8/layout/pyramid1"/>
    <dgm:cxn modelId="{19D14126-2E8F-4A7D-9050-DC1429145F08}" type="presOf" srcId="{806E264C-114D-4806-A193-9DFA262B5F2E}" destId="{3AA88B77-0F2E-4883-95DD-6D5E7AD0C0D4}" srcOrd="0" destOrd="0" presId="urn:microsoft.com/office/officeart/2005/8/layout/pyramid1"/>
    <dgm:cxn modelId="{CC9C0042-CD02-4F23-96B1-1DB0721F1412}" srcId="{7BEB1ABC-FAEA-4A4F-B6F2-B720B7611508}" destId="{806E264C-114D-4806-A193-9DFA262B5F2E}" srcOrd="3" destOrd="0" parTransId="{0B5D51BD-3BCB-4B75-8DF6-0E54107DBC71}" sibTransId="{1ACBB484-B934-4D9E-B8FA-924FB143CEB6}"/>
    <dgm:cxn modelId="{97AEA15D-96A9-4A0A-948C-5966C05D9718}" type="presOf" srcId="{FC8844C2-4FB9-4569-BD83-E60FAFE4D484}" destId="{20227DC8-B2FE-4C4B-8EDF-CEA3E8E77466}" srcOrd="1" destOrd="0" presId="urn:microsoft.com/office/officeart/2005/8/layout/pyramid1"/>
    <dgm:cxn modelId="{6B1FACEB-58C0-490B-A1EA-1A65610924C7}" srcId="{7BEB1ABC-FAEA-4A4F-B6F2-B720B7611508}" destId="{EE364485-748B-44E9-A2E2-0A98284BA779}" srcOrd="1" destOrd="0" parTransId="{C86BDF38-707F-4DD0-A0B9-9EB4AA9E2B96}" sibTransId="{E83844EF-DC92-493C-ABCF-28FF09104769}"/>
    <dgm:cxn modelId="{3AE4FFFC-0BD1-44C1-8843-0083191528D5}" type="presOf" srcId="{FC8844C2-4FB9-4569-BD83-E60FAFE4D484}" destId="{50641C7B-56B6-46CE-8D94-9FE72BAC0E6A}" srcOrd="0" destOrd="0" presId="urn:microsoft.com/office/officeart/2005/8/layout/pyramid1"/>
    <dgm:cxn modelId="{ACE7AD9B-BF3B-4CF6-AF04-4E5E6A8B7191}" srcId="{7BEB1ABC-FAEA-4A4F-B6F2-B720B7611508}" destId="{FC8844C2-4FB9-4569-BD83-E60FAFE4D484}" srcOrd="2" destOrd="0" parTransId="{81FD9DD7-BFC9-41E6-829A-E6B149123CCB}" sibTransId="{A3CC5EA2-4775-4C6E-881E-CA1F6341F33A}"/>
    <dgm:cxn modelId="{D9289F51-9C80-4242-8D64-49DBABBFDF1E}" type="presOf" srcId="{7BEB1ABC-FAEA-4A4F-B6F2-B720B7611508}" destId="{7757700A-90AF-4290-B802-D464BC1750B3}" srcOrd="0" destOrd="0" presId="urn:microsoft.com/office/officeart/2005/8/layout/pyramid1"/>
    <dgm:cxn modelId="{92059E85-244F-41B9-8C1E-7FCFBBD8D459}" type="presOf" srcId="{EE364485-748B-44E9-A2E2-0A98284BA779}" destId="{6316F802-5095-4308-ACC2-DA4589F6D2AD}" srcOrd="1" destOrd="0" presId="urn:microsoft.com/office/officeart/2005/8/layout/pyramid1"/>
    <dgm:cxn modelId="{26A795D8-CEAD-4B8B-A8CD-4E283256691E}" type="presOf" srcId="{EE364485-748B-44E9-A2E2-0A98284BA779}" destId="{F49856B1-254F-4529-B0BF-9CC72782B87C}" srcOrd="0" destOrd="0" presId="urn:microsoft.com/office/officeart/2005/8/layout/pyramid1"/>
    <dgm:cxn modelId="{717C037A-A87C-46E8-B2A1-29FDD4B2B7F1}" type="presOf" srcId="{47F07728-EF42-41D4-B7F0-A91B02C64512}" destId="{D45BB89A-E800-4D58-8F57-081757EE1D6E}" srcOrd="1" destOrd="0" presId="urn:microsoft.com/office/officeart/2005/8/layout/pyramid1"/>
    <dgm:cxn modelId="{15DB6ED5-4446-437B-9F8A-51ACC113AD5E}" type="presOf" srcId="{806E264C-114D-4806-A193-9DFA262B5F2E}" destId="{EDB39A38-ECFF-4237-8FE7-CFE8943F45F9}" srcOrd="1" destOrd="0" presId="urn:microsoft.com/office/officeart/2005/8/layout/pyramid1"/>
    <dgm:cxn modelId="{45C23344-7550-4319-B0EC-DAC507529546}" type="presParOf" srcId="{7757700A-90AF-4290-B802-D464BC1750B3}" destId="{B0A76A2B-876D-4559-9D30-E1DBCB9EAB6D}" srcOrd="0" destOrd="0" presId="urn:microsoft.com/office/officeart/2005/8/layout/pyramid1"/>
    <dgm:cxn modelId="{9BE8A167-FDB0-40E1-8EC0-53E929EC8C99}" type="presParOf" srcId="{B0A76A2B-876D-4559-9D30-E1DBCB9EAB6D}" destId="{F8E017BD-E26C-4FA8-BECD-B753D4B56BB8}" srcOrd="0" destOrd="0" presId="urn:microsoft.com/office/officeart/2005/8/layout/pyramid1"/>
    <dgm:cxn modelId="{5276465B-7040-40B6-B314-AA3CC4DC7C06}" type="presParOf" srcId="{B0A76A2B-876D-4559-9D30-E1DBCB9EAB6D}" destId="{D45BB89A-E800-4D58-8F57-081757EE1D6E}" srcOrd="1" destOrd="0" presId="urn:microsoft.com/office/officeart/2005/8/layout/pyramid1"/>
    <dgm:cxn modelId="{74E8001B-B22E-4858-9D36-114D24F9EA18}" type="presParOf" srcId="{7757700A-90AF-4290-B802-D464BC1750B3}" destId="{754AA5C9-6181-451B-BC49-AC38635D347E}" srcOrd="1" destOrd="0" presId="urn:microsoft.com/office/officeart/2005/8/layout/pyramid1"/>
    <dgm:cxn modelId="{458A8F2F-0553-4083-B271-15C0AA573E01}" type="presParOf" srcId="{754AA5C9-6181-451B-BC49-AC38635D347E}" destId="{F49856B1-254F-4529-B0BF-9CC72782B87C}" srcOrd="0" destOrd="0" presId="urn:microsoft.com/office/officeart/2005/8/layout/pyramid1"/>
    <dgm:cxn modelId="{23FEAD37-C87E-4F13-B028-03C2CA0CE821}" type="presParOf" srcId="{754AA5C9-6181-451B-BC49-AC38635D347E}" destId="{6316F802-5095-4308-ACC2-DA4589F6D2AD}" srcOrd="1" destOrd="0" presId="urn:microsoft.com/office/officeart/2005/8/layout/pyramid1"/>
    <dgm:cxn modelId="{6F166C27-B57D-47A8-8103-3FEF1D453C56}" type="presParOf" srcId="{7757700A-90AF-4290-B802-D464BC1750B3}" destId="{D02F0935-5995-43F1-BCC5-ECFD50AE78BC}" srcOrd="2" destOrd="0" presId="urn:microsoft.com/office/officeart/2005/8/layout/pyramid1"/>
    <dgm:cxn modelId="{D983E025-24C0-49E8-B1D8-D90FA0E34780}" type="presParOf" srcId="{D02F0935-5995-43F1-BCC5-ECFD50AE78BC}" destId="{50641C7B-56B6-46CE-8D94-9FE72BAC0E6A}" srcOrd="0" destOrd="0" presId="urn:microsoft.com/office/officeart/2005/8/layout/pyramid1"/>
    <dgm:cxn modelId="{813118BA-37C9-4786-888D-4DDF66094C27}" type="presParOf" srcId="{D02F0935-5995-43F1-BCC5-ECFD50AE78BC}" destId="{20227DC8-B2FE-4C4B-8EDF-CEA3E8E77466}" srcOrd="1" destOrd="0" presId="urn:microsoft.com/office/officeart/2005/8/layout/pyramid1"/>
    <dgm:cxn modelId="{9A3AFD38-2E8E-412F-8D8E-E3B050EB62CF}" type="presParOf" srcId="{7757700A-90AF-4290-B802-D464BC1750B3}" destId="{6056F45C-0860-4A9C-B107-B4FBCDEC6B9C}" srcOrd="3" destOrd="0" presId="urn:microsoft.com/office/officeart/2005/8/layout/pyramid1"/>
    <dgm:cxn modelId="{279266C3-0AAC-4185-A714-9941A802E560}" type="presParOf" srcId="{6056F45C-0860-4A9C-B107-B4FBCDEC6B9C}" destId="{3AA88B77-0F2E-4883-95DD-6D5E7AD0C0D4}" srcOrd="0" destOrd="0" presId="urn:microsoft.com/office/officeart/2005/8/layout/pyramid1"/>
    <dgm:cxn modelId="{9032CDCF-2BA5-48EA-A255-6D1B5FF128A2}" type="presParOf" srcId="{6056F45C-0860-4A9C-B107-B4FBCDEC6B9C}" destId="{EDB39A38-ECFF-4237-8FE7-CFE8943F45F9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D3E607C-47E2-4B59-AC9B-17B3F61ABFF8}">
      <dsp:nvSpPr>
        <dsp:cNvPr id="0" name=""/>
        <dsp:cNvSpPr/>
      </dsp:nvSpPr>
      <dsp:spPr>
        <a:xfrm>
          <a:off x="2664289" y="91227"/>
          <a:ext cx="2952588" cy="2188918"/>
        </a:xfrm>
        <a:prstGeom prst="roundRect">
          <a:avLst>
            <a:gd name="adj" fmla="val 10000"/>
          </a:avLst>
        </a:prstGeom>
        <a:solidFill>
          <a:schemeClr val="accent2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/>
            <a:t>The UK Corporate Governance Code clearly differentiates between the running of the company’s business and the running of the Board. </a:t>
          </a:r>
          <a:endParaRPr lang="en-GB" sz="2000" kern="1200" dirty="0"/>
        </a:p>
      </dsp:txBody>
      <dsp:txXfrm>
        <a:off x="2664289" y="91227"/>
        <a:ext cx="2952588" cy="2188918"/>
      </dsp:txXfrm>
    </dsp:sp>
    <dsp:sp modelId="{5896965A-9740-4862-BEE9-7022CFB66044}">
      <dsp:nvSpPr>
        <dsp:cNvPr id="0" name=""/>
        <dsp:cNvSpPr/>
      </dsp:nvSpPr>
      <dsp:spPr>
        <a:xfrm rot="3366578">
          <a:off x="4733669" y="2554827"/>
          <a:ext cx="937930" cy="423863"/>
        </a:xfrm>
        <a:prstGeom prst="rightArrow">
          <a:avLst/>
        </a:prstGeom>
        <a:solidFill>
          <a:schemeClr val="accent2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800" kern="1200"/>
        </a:p>
      </dsp:txBody>
      <dsp:txXfrm rot="3366578">
        <a:off x="4733669" y="2554827"/>
        <a:ext cx="937930" cy="423863"/>
      </dsp:txXfrm>
    </dsp:sp>
    <dsp:sp modelId="{F5F4C760-5823-43A5-9890-B490A0CC9275}">
      <dsp:nvSpPr>
        <dsp:cNvPr id="0" name=""/>
        <dsp:cNvSpPr/>
      </dsp:nvSpPr>
      <dsp:spPr>
        <a:xfrm>
          <a:off x="4775059" y="3253373"/>
          <a:ext cx="2734140" cy="1824019"/>
        </a:xfrm>
        <a:prstGeom prst="roundRect">
          <a:avLst>
            <a:gd name="adj" fmla="val 10000"/>
          </a:avLst>
        </a:prstGeom>
        <a:solidFill>
          <a:schemeClr val="accent2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/>
            <a:t>The Chief Executive is accountable and reports to the Board and is responsible for running the group’s business.</a:t>
          </a:r>
        </a:p>
      </dsp:txBody>
      <dsp:txXfrm>
        <a:off x="4775059" y="3253373"/>
        <a:ext cx="2734140" cy="1824019"/>
      </dsp:txXfrm>
    </dsp:sp>
    <dsp:sp modelId="{6696FCDC-0F98-41BB-A866-BB41B51CF7B7}">
      <dsp:nvSpPr>
        <dsp:cNvPr id="0" name=""/>
        <dsp:cNvSpPr/>
      </dsp:nvSpPr>
      <dsp:spPr>
        <a:xfrm rot="10800000">
          <a:off x="3671618" y="3953451"/>
          <a:ext cx="937930" cy="42386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2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800" kern="1200"/>
        </a:p>
      </dsp:txBody>
      <dsp:txXfrm rot="10800000">
        <a:off x="3671618" y="3953451"/>
        <a:ext cx="937930" cy="423863"/>
      </dsp:txXfrm>
    </dsp:sp>
    <dsp:sp modelId="{C20455B5-065E-4A87-A19A-A74E74049859}">
      <dsp:nvSpPr>
        <dsp:cNvPr id="0" name=""/>
        <dsp:cNvSpPr/>
      </dsp:nvSpPr>
      <dsp:spPr>
        <a:xfrm>
          <a:off x="771967" y="3253373"/>
          <a:ext cx="2734140" cy="1824019"/>
        </a:xfrm>
        <a:prstGeom prst="roundRect">
          <a:avLst>
            <a:gd name="adj" fmla="val 10000"/>
          </a:avLst>
        </a:prstGeom>
        <a:solidFill>
          <a:schemeClr val="accent2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/>
            <a:t>The Chairman leads the Board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b="1" kern="1200" dirty="0" smtClean="0"/>
            <a:t>The Chairman’s direct reports are the Chief Executive and the Company Secretary.</a:t>
          </a:r>
        </a:p>
      </dsp:txBody>
      <dsp:txXfrm>
        <a:off x="771967" y="3253373"/>
        <a:ext cx="2734140" cy="1824019"/>
      </dsp:txXfrm>
    </dsp:sp>
    <dsp:sp modelId="{CB80911B-5F27-4ABD-9B23-BF2E998AB7AF}">
      <dsp:nvSpPr>
        <dsp:cNvPr id="0" name=""/>
        <dsp:cNvSpPr/>
      </dsp:nvSpPr>
      <dsp:spPr>
        <a:xfrm rot="18233422">
          <a:off x="2609567" y="2554827"/>
          <a:ext cx="937930" cy="423863"/>
        </a:xfrm>
        <a:prstGeom prst="leftArrow">
          <a:avLst/>
        </a:prstGeom>
        <a:solidFill>
          <a:schemeClr val="accent2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800" kern="1200"/>
        </a:p>
      </dsp:txBody>
      <dsp:txXfrm rot="18233422">
        <a:off x="2609567" y="2554827"/>
        <a:ext cx="937930" cy="42386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8E017BD-E26C-4FA8-BECD-B753D4B56BB8}">
      <dsp:nvSpPr>
        <dsp:cNvPr id="0" name=""/>
        <dsp:cNvSpPr/>
      </dsp:nvSpPr>
      <dsp:spPr>
        <a:xfrm>
          <a:off x="2160240" y="0"/>
          <a:ext cx="1440160" cy="1084064"/>
        </a:xfrm>
        <a:prstGeom prst="trapezoid">
          <a:avLst>
            <a:gd name="adj" fmla="val 66424"/>
          </a:avLst>
        </a:prstGeom>
        <a:solidFill>
          <a:schemeClr val="accent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b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>
              <a:solidFill>
                <a:schemeClr val="bg1"/>
              </a:solidFill>
              <a:latin typeface="Verdana" pitchFamily="34" charset="0"/>
            </a:rPr>
            <a:t>Wisdom</a:t>
          </a:r>
          <a:endParaRPr lang="en-GB" sz="2000" kern="1200" dirty="0">
            <a:solidFill>
              <a:schemeClr val="bg1"/>
            </a:solidFill>
            <a:latin typeface="Verdana" pitchFamily="34" charset="0"/>
          </a:endParaRPr>
        </a:p>
      </dsp:txBody>
      <dsp:txXfrm>
        <a:off x="2160240" y="0"/>
        <a:ext cx="1440160" cy="1084064"/>
      </dsp:txXfrm>
    </dsp:sp>
    <dsp:sp modelId="{F49856B1-254F-4529-B0BF-9CC72782B87C}">
      <dsp:nvSpPr>
        <dsp:cNvPr id="0" name=""/>
        <dsp:cNvSpPr/>
      </dsp:nvSpPr>
      <dsp:spPr>
        <a:xfrm>
          <a:off x="1440160" y="1084064"/>
          <a:ext cx="2880320" cy="1084064"/>
        </a:xfrm>
        <a:prstGeom prst="trapezoid">
          <a:avLst>
            <a:gd name="adj" fmla="val 66424"/>
          </a:avLst>
        </a:prstGeom>
        <a:solidFill>
          <a:schemeClr val="accent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>
              <a:solidFill>
                <a:schemeClr val="bg1"/>
              </a:solidFill>
              <a:latin typeface="Verdana" pitchFamily="34" charset="0"/>
            </a:rPr>
            <a:t>Knowledge</a:t>
          </a:r>
          <a:endParaRPr lang="en-GB" sz="2000" kern="1200" dirty="0">
            <a:solidFill>
              <a:schemeClr val="bg1"/>
            </a:solidFill>
            <a:latin typeface="Verdana" pitchFamily="34" charset="0"/>
          </a:endParaRPr>
        </a:p>
      </dsp:txBody>
      <dsp:txXfrm>
        <a:off x="1944216" y="1084064"/>
        <a:ext cx="1872208" cy="1084064"/>
      </dsp:txXfrm>
    </dsp:sp>
    <dsp:sp modelId="{50641C7B-56B6-46CE-8D94-9FE72BAC0E6A}">
      <dsp:nvSpPr>
        <dsp:cNvPr id="0" name=""/>
        <dsp:cNvSpPr/>
      </dsp:nvSpPr>
      <dsp:spPr>
        <a:xfrm>
          <a:off x="720080" y="2168128"/>
          <a:ext cx="4320480" cy="1084064"/>
        </a:xfrm>
        <a:prstGeom prst="trapezoid">
          <a:avLst>
            <a:gd name="adj" fmla="val 66424"/>
          </a:avLst>
        </a:prstGeom>
        <a:solidFill>
          <a:schemeClr val="accent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>
              <a:solidFill>
                <a:schemeClr val="bg1"/>
              </a:solidFill>
              <a:latin typeface="Verdana" pitchFamily="34" charset="0"/>
            </a:rPr>
            <a:t>Information</a:t>
          </a:r>
          <a:endParaRPr lang="en-GB" sz="2000" kern="1200" dirty="0">
            <a:solidFill>
              <a:schemeClr val="bg1"/>
            </a:solidFill>
            <a:latin typeface="Verdana" pitchFamily="34" charset="0"/>
          </a:endParaRPr>
        </a:p>
      </dsp:txBody>
      <dsp:txXfrm>
        <a:off x="1476163" y="2168128"/>
        <a:ext cx="2808312" cy="1084064"/>
      </dsp:txXfrm>
    </dsp:sp>
    <dsp:sp modelId="{3AA88B77-0F2E-4883-95DD-6D5E7AD0C0D4}">
      <dsp:nvSpPr>
        <dsp:cNvPr id="0" name=""/>
        <dsp:cNvSpPr/>
      </dsp:nvSpPr>
      <dsp:spPr>
        <a:xfrm>
          <a:off x="0" y="3252191"/>
          <a:ext cx="5760640" cy="1084064"/>
        </a:xfrm>
        <a:prstGeom prst="trapezoid">
          <a:avLst>
            <a:gd name="adj" fmla="val 66424"/>
          </a:avLst>
        </a:prstGeom>
        <a:solidFill>
          <a:schemeClr val="accent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>
              <a:solidFill>
                <a:schemeClr val="bg1"/>
              </a:solidFill>
              <a:latin typeface="Verdana" pitchFamily="34" charset="0"/>
            </a:rPr>
            <a:t>Data</a:t>
          </a:r>
          <a:endParaRPr lang="en-GB" sz="2000" kern="1200" dirty="0">
            <a:solidFill>
              <a:schemeClr val="bg1"/>
            </a:solidFill>
            <a:latin typeface="Verdana" pitchFamily="34" charset="0"/>
          </a:endParaRPr>
        </a:p>
      </dsp:txBody>
      <dsp:txXfrm>
        <a:off x="1008111" y="3252191"/>
        <a:ext cx="3744416" cy="10840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1"/>
            <a:ext cx="4300693" cy="3401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3627" y="1"/>
            <a:ext cx="4300692" cy="3401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" y="6456434"/>
            <a:ext cx="4300693" cy="3401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3627" y="6456434"/>
            <a:ext cx="4300692" cy="3401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F3BFDD-440C-4137-8C36-2BFCC78CCD4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710249915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4301543" cy="33988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802" y="2"/>
            <a:ext cx="4301543" cy="33988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7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5" y="3228896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6456613"/>
            <a:ext cx="4301543" cy="3398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802" y="6456613"/>
            <a:ext cx="4301543" cy="3398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01E9A6-5FFB-4A8E-BEDB-394C4C41DAB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635311417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4366726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4901811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4901811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1400" b="1" dirty="0" smtClean="0"/>
              <a:t>The UK Corporate Governance Code clearly differentiates between the running of the company’s business and the running of the Board. </a:t>
            </a:r>
          </a:p>
          <a:p>
            <a:endParaRPr lang="en-GB" sz="1400" b="1" dirty="0" smtClean="0"/>
          </a:p>
          <a:p>
            <a:pPr>
              <a:tabLst>
                <a:tab pos="0" algn="l"/>
              </a:tabLst>
            </a:pPr>
            <a:r>
              <a:rPr lang="en-GB" sz="1400" b="1" dirty="0" smtClean="0"/>
              <a:t>The Chief Executive is responsible for the following, within the authority limits delegated to him/her by the Board: </a:t>
            </a:r>
          </a:p>
          <a:p>
            <a:pPr lvl="1"/>
            <a:r>
              <a:rPr lang="en-GB" sz="1400" b="1" dirty="0" smtClean="0"/>
              <a:t>Business Strategy and Management </a:t>
            </a:r>
          </a:p>
          <a:p>
            <a:pPr lvl="1"/>
            <a:r>
              <a:rPr lang="en-GB" sz="1400" b="1" dirty="0" smtClean="0"/>
              <a:t>Investment and Financing </a:t>
            </a:r>
          </a:p>
          <a:p>
            <a:pPr lvl="1"/>
            <a:r>
              <a:rPr lang="en-GB" sz="1400" b="1" dirty="0" smtClean="0"/>
              <a:t>Risk Management and Controls </a:t>
            </a:r>
          </a:p>
          <a:p>
            <a:pPr lvl="1"/>
            <a:r>
              <a:rPr lang="en-GB" sz="1400" b="1" dirty="0" smtClean="0"/>
              <a:t>Board Committees </a:t>
            </a:r>
          </a:p>
          <a:p>
            <a:pPr lvl="1"/>
            <a:r>
              <a:rPr lang="en-GB" sz="1400" b="1" dirty="0" smtClean="0"/>
              <a:t>Communication</a:t>
            </a:r>
          </a:p>
          <a:p>
            <a:pPr lvl="1"/>
            <a:r>
              <a:rPr lang="en-GB" sz="1400" b="1" dirty="0" smtClean="0"/>
              <a:t>Other including: setting group HR policies, including management development and succession planning for the senior executive team and approving the appointment and termination of employment of members of that team. </a:t>
            </a:r>
          </a:p>
          <a:p>
            <a:endParaRPr lang="en-GB" b="1" dirty="0" smtClean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1400" b="1" dirty="0" smtClean="0"/>
              <a:t>The UK Corporate Governance Code clearly differentiates between the running of the company’s business and the running of the Board. </a:t>
            </a:r>
          </a:p>
          <a:p>
            <a:endParaRPr lang="en-GB" sz="1400" b="1" dirty="0" smtClean="0"/>
          </a:p>
          <a:p>
            <a:pPr>
              <a:tabLst>
                <a:tab pos="0" algn="l"/>
              </a:tabLst>
            </a:pPr>
            <a:r>
              <a:rPr lang="en-GB" sz="1400" b="1" dirty="0" smtClean="0"/>
              <a:t>The Chief Executive is responsible for the following, within the authority limits delegated to him/her by the Board: </a:t>
            </a:r>
          </a:p>
          <a:p>
            <a:pPr lvl="1"/>
            <a:r>
              <a:rPr lang="en-GB" sz="1400" b="1" dirty="0" smtClean="0"/>
              <a:t>Business Strategy and Management </a:t>
            </a:r>
          </a:p>
          <a:p>
            <a:pPr lvl="1"/>
            <a:r>
              <a:rPr lang="en-GB" sz="1400" b="1" dirty="0" smtClean="0"/>
              <a:t>Investment and Financing </a:t>
            </a:r>
          </a:p>
          <a:p>
            <a:pPr lvl="1"/>
            <a:r>
              <a:rPr lang="en-GB" sz="1400" b="1" dirty="0" smtClean="0"/>
              <a:t>Risk Management and Controls </a:t>
            </a:r>
          </a:p>
          <a:p>
            <a:pPr lvl="1"/>
            <a:r>
              <a:rPr lang="en-GB" sz="1400" b="1" dirty="0" smtClean="0"/>
              <a:t>Board Committees </a:t>
            </a:r>
          </a:p>
          <a:p>
            <a:pPr lvl="1"/>
            <a:r>
              <a:rPr lang="en-GB" sz="1400" b="1" dirty="0" smtClean="0"/>
              <a:t>Communication</a:t>
            </a:r>
          </a:p>
          <a:p>
            <a:pPr lvl="1"/>
            <a:r>
              <a:rPr lang="en-GB" sz="1400" b="1" dirty="0" smtClean="0"/>
              <a:t>Other including: setting group HR policies, including management development and succession planning for the senior executive team and approving the appointment and termination of employment of members of that team. </a:t>
            </a:r>
          </a:p>
          <a:p>
            <a:endParaRPr lang="en-GB" b="1" dirty="0" smtClean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490181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Date Placeholder 3"/>
          <p:cNvSpPr txBox="1">
            <a:spLocks/>
          </p:cNvSpPr>
          <p:nvPr userDrawn="1"/>
        </p:nvSpPr>
        <p:spPr>
          <a:xfrm>
            <a:off x="609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021288"/>
            <a:ext cx="2133600" cy="3651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3AB2-34AC-4D29-8784-2652A68AE2E6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3AB2-34AC-4D29-8784-2652A68AE2E6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444208" y="116633"/>
            <a:ext cx="2592288" cy="36004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2987675" y="6597650"/>
            <a:ext cx="914400" cy="914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8748464" y="27343"/>
            <a:ext cx="374360" cy="377321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2987675" y="6597650"/>
            <a:ext cx="914400" cy="914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8748464" y="27343"/>
            <a:ext cx="374360" cy="377321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2987675" y="6597650"/>
            <a:ext cx="914400" cy="914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E83BB-5A75-4F96-B7B0-9292F4141433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E83BB-5A75-4F96-B7B0-9292F4141433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E83BB-5A75-4F96-B7B0-9292F4141433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 descr="MMandK 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025762" y="6165304"/>
            <a:ext cx="1650694" cy="5768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365125"/>
          </a:xfrm>
        </p:spPr>
        <p:txBody>
          <a:bodyPr/>
          <a:lstStyle/>
          <a:p>
            <a:fld id="{75ED3AB2-34AC-4D29-8784-2652A68AE2E6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E83BB-5A75-4F96-B7B0-9292F4141433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E83BB-5A75-4F96-B7B0-9292F4141433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Picture 9" descr="MMandK 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025762" y="6165304"/>
            <a:ext cx="1650694" cy="5768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E83BB-5A75-4F96-B7B0-9292F4141433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8E83BB-5A75-4F96-B7B0-9292F4141433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E83BB-5A75-4F96-B7B0-9292F4141433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E83BB-5A75-4F96-B7B0-9292F4141433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E83BB-5A75-4F96-B7B0-9292F4141433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E83BB-5A75-4F96-B7B0-9292F4141433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E83BB-5A75-4F96-B7B0-9292F41414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3674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E83BB-5A75-4F96-B7B0-9292F41414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7642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3AB2-34AC-4D29-8784-2652A68AE2E6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E83BB-5A75-4F96-B7B0-9292F41414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MMandK 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025762" y="6165304"/>
            <a:ext cx="1650694" cy="576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98737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E83BB-5A75-4F96-B7B0-9292F41414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1539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E83BB-5A75-4F96-B7B0-9292F41414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 descr="MMandK 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025762" y="6165304"/>
            <a:ext cx="1650694" cy="576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90511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E83BB-5A75-4F96-B7B0-9292F41414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4007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8E83BB-5A75-4F96-B7B0-9292F41414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3491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E83BB-5A75-4F96-B7B0-9292F41414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6569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E83BB-5A75-4F96-B7B0-9292F41414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8270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E83BB-5A75-4F96-B7B0-9292F41414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4694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E83BB-5A75-4F96-B7B0-9292F41414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6615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E83BB-5A75-4F96-B7B0-9292F41414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6388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3AB2-34AC-4D29-8784-2652A68AE2E6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E83BB-5A75-4F96-B7B0-9292F41414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9683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E83BB-5A75-4F96-B7B0-9292F41414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MMandK 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025762" y="6165304"/>
            <a:ext cx="1650694" cy="576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209190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E83BB-5A75-4F96-B7B0-9292F41414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7416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E83BB-5A75-4F96-B7B0-9292F41414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 descr="MMandK 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025762" y="6165304"/>
            <a:ext cx="1650694" cy="576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152548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E83BB-5A75-4F96-B7B0-9292F41414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49346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8E83BB-5A75-4F96-B7B0-9292F41414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45945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E83BB-5A75-4F96-B7B0-9292F41414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8892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E83BB-5A75-4F96-B7B0-9292F41414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1575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E83BB-5A75-4F96-B7B0-9292F41414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1561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E83BB-5A75-4F96-B7B0-9292F41414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0710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3AB2-34AC-4D29-8784-2652A68AE2E6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3AB2-34AC-4D29-8784-2652A68AE2E6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3AB2-34AC-4D29-8784-2652A68AE2E6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3AB2-34AC-4D29-8784-2652A68AE2E6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3AB2-34AC-4D29-8784-2652A68AE2E6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ED3AB2-34AC-4D29-8784-2652A68AE2E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 descr="group-logos-01 DB and HG.jpg"/>
          <p:cNvPicPr>
            <a:picLocks noChangeAspect="1"/>
          </p:cNvPicPr>
          <p:nvPr userDrawn="1"/>
        </p:nvPicPr>
        <p:blipFill>
          <a:blip r:embed="rId18" cstate="print"/>
          <a:stretch>
            <a:fillRect/>
          </a:stretch>
        </p:blipFill>
        <p:spPr>
          <a:xfrm>
            <a:off x="326268" y="5995079"/>
            <a:ext cx="3309627" cy="731058"/>
          </a:xfrm>
          <a:prstGeom prst="rect">
            <a:avLst/>
          </a:prstGeom>
        </p:spPr>
      </p:pic>
      <p:pic>
        <p:nvPicPr>
          <p:cNvPr id="8" name="Picture 7" descr="MMandK logo.png"/>
          <p:cNvPicPr>
            <a:picLocks noChangeAspect="1"/>
          </p:cNvPicPr>
          <p:nvPr userDrawn="1"/>
        </p:nvPicPr>
        <p:blipFill>
          <a:blip r:embed="rId19" cstate="print"/>
          <a:stretch>
            <a:fillRect/>
          </a:stretch>
        </p:blipFill>
        <p:spPr>
          <a:xfrm>
            <a:off x="7023016" y="6101674"/>
            <a:ext cx="1797134" cy="62798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8E83BB-5A75-4F96-B7B0-9292F4141433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 descr="group-logos-01 DB and HG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326268" y="5995079"/>
            <a:ext cx="3309627" cy="731058"/>
          </a:xfrm>
          <a:prstGeom prst="rect">
            <a:avLst/>
          </a:prstGeom>
        </p:spPr>
      </p:pic>
      <p:pic>
        <p:nvPicPr>
          <p:cNvPr id="10" name="Picture 9" descr="MMandK logo.pn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7023016" y="6101674"/>
            <a:ext cx="1797134" cy="62798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8E83BB-5A75-4F96-B7B0-9292F41414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 descr="group-logos-01 DB and HG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326268" y="5995079"/>
            <a:ext cx="3309627" cy="731058"/>
          </a:xfrm>
          <a:prstGeom prst="rect">
            <a:avLst/>
          </a:prstGeom>
        </p:spPr>
      </p:pic>
      <p:pic>
        <p:nvPicPr>
          <p:cNvPr id="10" name="Picture 9" descr="MMandK logo.pn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7023016" y="6101674"/>
            <a:ext cx="1797134" cy="627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87134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8E83BB-5A75-4F96-B7B0-9292F41414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 descr="group-logos-01 DB and HG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326268" y="5995079"/>
            <a:ext cx="3309627" cy="731058"/>
          </a:xfrm>
          <a:prstGeom prst="rect">
            <a:avLst/>
          </a:prstGeom>
        </p:spPr>
      </p:pic>
      <p:pic>
        <p:nvPicPr>
          <p:cNvPr id="10" name="Picture 9" descr="MMandK logo.pn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7023016" y="6101674"/>
            <a:ext cx="1797134" cy="627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10836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3.xml"/><Relationship Id="rId1" Type="http://schemas.openxmlformats.org/officeDocument/2006/relationships/themeOverride" Target="../theme/themeOverrid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214313"/>
            <a:ext cx="8712968" cy="2143117"/>
          </a:xfrm>
          <a:solidFill>
            <a:schemeClr val="accent2">
              <a:lumMod val="50000"/>
            </a:schemeClr>
          </a:solidFill>
        </p:spPr>
        <p:txBody>
          <a:bodyPr/>
          <a:lstStyle/>
          <a:p>
            <a:pPr>
              <a:lnSpc>
                <a:spcPts val="4900"/>
              </a:lnSpc>
              <a:defRPr/>
            </a:pPr>
            <a:r>
              <a:rPr lang="en-GB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CHAIRMEN AND NON-EXECUTIVE DIRECTORS’ REMUNERATION</a:t>
            </a:r>
            <a:endParaRPr lang="en-GB" sz="2000" spc="1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5750" y="2500313"/>
            <a:ext cx="3278138" cy="3448967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Aft>
                <a:spcPts val="600"/>
              </a:spcAft>
              <a:defRPr/>
            </a:pPr>
            <a:r>
              <a:rPr lang="en-GB" sz="28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 HIGH PAY CENTRE</a:t>
            </a:r>
            <a:endParaRPr lang="en-GB" sz="2800" spc="11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defRPr/>
            </a:pPr>
            <a:r>
              <a:rPr lang="en-GB" sz="2000" b="0" spc="11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29</a:t>
            </a:r>
            <a:r>
              <a:rPr lang="en-GB" sz="2000" b="0" spc="110" baseline="300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</a:t>
            </a:r>
            <a:r>
              <a:rPr lang="en-GB" sz="2000" b="0" spc="11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April 2013</a:t>
            </a:r>
            <a:r>
              <a:rPr lang="en-GB" sz="2000" spc="11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>
              <a:defRPr/>
            </a:pPr>
            <a:endParaRPr lang="en-GB" dirty="0">
              <a:solidFill>
                <a:schemeClr val="bg1">
                  <a:lumMod val="50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5" name="Picture 4" descr="iStock_000000287809Lar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56938" y="2492896"/>
            <a:ext cx="5207550" cy="345638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23404" y="6086241"/>
            <a:ext cx="697192" cy="619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sz="4000" b="1" dirty="0" smtClean="0">
                <a:latin typeface="+mn-lt"/>
              </a:rPr>
              <a:t>FTSE 100 Chairman Fees</a:t>
            </a:r>
            <a:endParaRPr lang="en-GB" sz="4000" b="1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88505877"/>
              </p:ext>
            </p:extLst>
          </p:nvPr>
        </p:nvGraphicFramePr>
        <p:xfrm>
          <a:off x="431540" y="908721"/>
          <a:ext cx="8280919" cy="50412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55474"/>
                <a:gridCol w="2595433"/>
                <a:gridCol w="1365006"/>
                <a:gridCol w="1365006"/>
              </a:tblGrid>
              <a:tr h="51298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1" u="none" strike="noStrike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COMPANY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312" marR="6312" marT="6312" marB="0" anchor="ctr"/>
                </a:tc>
                <a:tc>
                  <a:txBody>
                    <a:bodyPr/>
                    <a:lstStyle/>
                    <a:p>
                      <a:pPr marL="0" indent="90488" algn="ctr" fontAlgn="ctr"/>
                      <a:r>
                        <a:rPr lang="en-GB" sz="1200" b="1" u="none" strike="noStrike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TOTAL </a:t>
                      </a:r>
                      <a:r>
                        <a:rPr lang="en-GB" sz="1200" b="1" u="none" strike="noStrike" dirty="0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FEES                   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312" marR="6312" marT="631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1" u="none" strike="noStrike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SURNAME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312" marR="6312" marT="631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1" u="none" strike="noStrike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GENDER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312" marR="6312" marT="6312" marB="0" anchor="ctr"/>
                </a:tc>
              </a:tr>
              <a:tr h="2058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latin typeface="Verdana"/>
                          <a:ea typeface="Calibri"/>
                          <a:cs typeface="Times New Roman"/>
                        </a:rPr>
                        <a:t>Standard Chartered plc </a:t>
                      </a: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801688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 dirty="0" smtClean="0">
                          <a:latin typeface="Verdana"/>
                          <a:ea typeface="Calibri"/>
                          <a:cs typeface="Times New Roman"/>
                        </a:rPr>
                        <a:t>1,126,132  </a:t>
                      </a: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>
                          <a:latin typeface="Verdana"/>
                          <a:ea typeface="Calibri"/>
                          <a:cs typeface="Times New Roman"/>
                        </a:rPr>
                        <a:t>Peace 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>
                          <a:latin typeface="Verdana"/>
                          <a:ea typeface="Calibri"/>
                          <a:cs typeface="Times New Roman"/>
                        </a:rPr>
                        <a:t>Male 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6350" marB="0" anchor="ctr"/>
                </a:tc>
              </a:tr>
              <a:tr h="2058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>
                          <a:latin typeface="Verdana"/>
                          <a:ea typeface="Calibri"/>
                          <a:cs typeface="Times New Roman"/>
                        </a:rPr>
                        <a:t>Barclays plc 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latin typeface="Verdana"/>
                          <a:ea typeface="Calibri"/>
                          <a:cs typeface="Times New Roman"/>
                        </a:rPr>
                        <a:t>750,000</a:t>
                      </a: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>
                          <a:latin typeface="Verdana"/>
                          <a:ea typeface="Calibri"/>
                          <a:cs typeface="Times New Roman"/>
                        </a:rPr>
                        <a:t>Agius 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>
                          <a:latin typeface="Verdana"/>
                          <a:ea typeface="Calibri"/>
                          <a:cs typeface="Times New Roman"/>
                        </a:rPr>
                        <a:t>Male 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6350" marB="0" anchor="ctr"/>
                </a:tc>
              </a:tr>
              <a:tr h="2058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>
                          <a:latin typeface="Verdana"/>
                          <a:ea typeface="Calibri"/>
                          <a:cs typeface="Times New Roman"/>
                        </a:rPr>
                        <a:t>BP plc 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latin typeface="Verdana"/>
                          <a:ea typeface="Calibri"/>
                          <a:cs typeface="Times New Roman"/>
                        </a:rPr>
                        <a:t>750,000</a:t>
                      </a: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>
                          <a:latin typeface="Verdana"/>
                          <a:ea typeface="Calibri"/>
                          <a:cs typeface="Times New Roman"/>
                        </a:rPr>
                        <a:t>Svanberg 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>
                          <a:latin typeface="Verdana"/>
                          <a:ea typeface="Calibri"/>
                          <a:cs typeface="Times New Roman"/>
                        </a:rPr>
                        <a:t>Male 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6350" marB="0" anchor="ctr"/>
                </a:tc>
              </a:tr>
              <a:tr h="2058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>
                          <a:latin typeface="Verdana"/>
                          <a:ea typeface="Calibri"/>
                          <a:cs typeface="Times New Roman"/>
                        </a:rPr>
                        <a:t>Royal Bank of Scotland Group plc 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latin typeface="Verdana"/>
                          <a:ea typeface="Calibri"/>
                          <a:cs typeface="Times New Roman"/>
                        </a:rPr>
                        <a:t>750,000</a:t>
                      </a: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>
                          <a:latin typeface="Verdana"/>
                          <a:ea typeface="Calibri"/>
                          <a:cs typeface="Times New Roman"/>
                        </a:rPr>
                        <a:t>Hampton 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>
                          <a:latin typeface="Verdana"/>
                          <a:ea typeface="Calibri"/>
                          <a:cs typeface="Times New Roman"/>
                        </a:rPr>
                        <a:t>Male 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6350" marB="0" anchor="ctr"/>
                </a:tc>
              </a:tr>
              <a:tr h="2058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>
                          <a:latin typeface="Verdana"/>
                          <a:ea typeface="Calibri"/>
                          <a:cs typeface="Times New Roman"/>
                        </a:rPr>
                        <a:t>International Consolidated Airlines 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latin typeface="Verdana"/>
                          <a:ea typeface="Calibri"/>
                          <a:cs typeface="Times New Roman"/>
                        </a:rPr>
                        <a:t>727,112</a:t>
                      </a: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>
                          <a:latin typeface="Verdana"/>
                          <a:ea typeface="Calibri"/>
                          <a:cs typeface="Times New Roman"/>
                        </a:rPr>
                        <a:t>Romero 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>
                          <a:latin typeface="Verdana"/>
                          <a:ea typeface="Calibri"/>
                          <a:cs typeface="Times New Roman"/>
                        </a:rPr>
                        <a:t>Male 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6350" marB="0" anchor="ctr"/>
                </a:tc>
              </a:tr>
              <a:tr h="2058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>
                          <a:latin typeface="Verdana"/>
                          <a:ea typeface="Calibri"/>
                          <a:cs typeface="Times New Roman"/>
                        </a:rPr>
                        <a:t>BAE Systems plc 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latin typeface="Verdana"/>
                          <a:ea typeface="Calibri"/>
                          <a:cs typeface="Times New Roman"/>
                        </a:rPr>
                        <a:t>725,000</a:t>
                      </a: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>
                          <a:latin typeface="Verdana"/>
                          <a:ea typeface="Calibri"/>
                          <a:cs typeface="Times New Roman"/>
                        </a:rPr>
                        <a:t>Olver 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>
                          <a:latin typeface="Verdana"/>
                          <a:ea typeface="Calibri"/>
                          <a:cs typeface="Times New Roman"/>
                        </a:rPr>
                        <a:t>Male 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6350" marB="0" anchor="ctr"/>
                </a:tc>
              </a:tr>
              <a:tr h="2058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>
                          <a:latin typeface="Verdana"/>
                          <a:ea typeface="Calibri"/>
                          <a:cs typeface="Times New Roman"/>
                        </a:rPr>
                        <a:t>BG Group plc 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latin typeface="Verdana"/>
                          <a:ea typeface="Calibri"/>
                          <a:cs typeface="Times New Roman"/>
                        </a:rPr>
                        <a:t>725,000</a:t>
                      </a: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>
                          <a:latin typeface="Verdana"/>
                          <a:ea typeface="Calibri"/>
                          <a:cs typeface="Times New Roman"/>
                        </a:rPr>
                        <a:t>Wilson 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>
                          <a:latin typeface="Verdana"/>
                          <a:ea typeface="Calibri"/>
                          <a:cs typeface="Times New Roman"/>
                        </a:rPr>
                        <a:t>Male 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6350" marB="0" anchor="ctr"/>
                </a:tc>
              </a:tr>
              <a:tr h="2058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>
                          <a:latin typeface="Verdana"/>
                          <a:ea typeface="Calibri"/>
                          <a:cs typeface="Times New Roman"/>
                        </a:rPr>
                        <a:t>Lloyds Banking Group plc 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latin typeface="Verdana"/>
                          <a:ea typeface="Calibri"/>
                          <a:cs typeface="Times New Roman"/>
                        </a:rPr>
                        <a:t>713,000</a:t>
                      </a: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>
                          <a:latin typeface="Verdana"/>
                          <a:ea typeface="Calibri"/>
                          <a:cs typeface="Times New Roman"/>
                        </a:rPr>
                        <a:t>Bischoff 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>
                          <a:latin typeface="Verdana"/>
                          <a:ea typeface="Calibri"/>
                          <a:cs typeface="Times New Roman"/>
                        </a:rPr>
                        <a:t>Male 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6350" marB="0" anchor="ctr"/>
                </a:tc>
              </a:tr>
              <a:tr h="2058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>
                          <a:latin typeface="Verdana"/>
                          <a:ea typeface="Calibri"/>
                          <a:cs typeface="Times New Roman"/>
                        </a:rPr>
                        <a:t>BHP Billiton plc 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latin typeface="Verdana"/>
                          <a:ea typeface="Calibri"/>
                          <a:cs typeface="Times New Roman"/>
                        </a:rPr>
                        <a:t>700,347</a:t>
                      </a: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>
                          <a:latin typeface="Verdana"/>
                          <a:ea typeface="Calibri"/>
                          <a:cs typeface="Times New Roman"/>
                        </a:rPr>
                        <a:t>Nasser 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>
                          <a:latin typeface="Verdana"/>
                          <a:ea typeface="Calibri"/>
                          <a:cs typeface="Times New Roman"/>
                        </a:rPr>
                        <a:t>Male 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6350" marB="0" anchor="ctr"/>
                </a:tc>
              </a:tr>
              <a:tr h="2058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>
                          <a:latin typeface="Verdana"/>
                          <a:ea typeface="Calibri"/>
                          <a:cs typeface="Times New Roman"/>
                        </a:rPr>
                        <a:t>Rio Tinto plc 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latin typeface="Verdana"/>
                          <a:ea typeface="Calibri"/>
                          <a:cs typeface="Times New Roman"/>
                        </a:rPr>
                        <a:t>682,075</a:t>
                      </a: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>
                          <a:latin typeface="Verdana"/>
                          <a:ea typeface="Calibri"/>
                          <a:cs typeface="Times New Roman"/>
                        </a:rPr>
                        <a:t>du Plessis 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>
                          <a:latin typeface="Verdana"/>
                          <a:ea typeface="Calibri"/>
                          <a:cs typeface="Times New Roman"/>
                        </a:rPr>
                        <a:t>Male 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6350" marB="0" anchor="ctr"/>
                </a:tc>
              </a:tr>
              <a:tr h="2058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>
                          <a:latin typeface="Verdana"/>
                          <a:ea typeface="Calibri"/>
                          <a:cs typeface="Times New Roman"/>
                        </a:rPr>
                        <a:t>GlaxoSmithKline plc 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latin typeface="Verdana"/>
                          <a:ea typeface="Calibri"/>
                          <a:cs typeface="Times New Roman"/>
                        </a:rPr>
                        <a:t>675,000</a:t>
                      </a: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>
                          <a:latin typeface="Verdana"/>
                          <a:ea typeface="Calibri"/>
                          <a:cs typeface="Times New Roman"/>
                        </a:rPr>
                        <a:t>Gent 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>
                          <a:latin typeface="Verdana"/>
                          <a:ea typeface="Calibri"/>
                          <a:cs typeface="Times New Roman"/>
                        </a:rPr>
                        <a:t>Male 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6350" marB="0" anchor="ctr"/>
                </a:tc>
              </a:tr>
              <a:tr h="2058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>
                          <a:latin typeface="Verdana"/>
                          <a:ea typeface="Calibri"/>
                          <a:cs typeface="Times New Roman"/>
                        </a:rPr>
                        <a:t>Royal Dutch Shell plc 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latin typeface="Verdana"/>
                          <a:ea typeface="Calibri"/>
                          <a:cs typeface="Times New Roman"/>
                        </a:rPr>
                        <a:t>667,841</a:t>
                      </a: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>
                          <a:latin typeface="Verdana"/>
                          <a:ea typeface="Calibri"/>
                          <a:cs typeface="Times New Roman"/>
                        </a:rPr>
                        <a:t>Ollila 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>
                          <a:latin typeface="Verdana"/>
                          <a:ea typeface="Calibri"/>
                          <a:cs typeface="Times New Roman"/>
                        </a:rPr>
                        <a:t>Male 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6350" marB="0" anchor="ctr"/>
                </a:tc>
              </a:tr>
              <a:tr h="2058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>
                          <a:latin typeface="Verdana"/>
                          <a:ea typeface="Calibri"/>
                          <a:cs typeface="Times New Roman"/>
                        </a:rPr>
                        <a:t>Anglo American plc 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latin typeface="Verdana"/>
                          <a:ea typeface="Calibri"/>
                          <a:cs typeface="Times New Roman"/>
                        </a:rPr>
                        <a:t>650,000</a:t>
                      </a: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>
                          <a:latin typeface="Verdana"/>
                          <a:ea typeface="Calibri"/>
                          <a:cs typeface="Times New Roman"/>
                        </a:rPr>
                        <a:t>Parker 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>
                          <a:latin typeface="Verdana"/>
                          <a:ea typeface="Calibri"/>
                          <a:cs typeface="Times New Roman"/>
                        </a:rPr>
                        <a:t>Male 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6350" marB="0" anchor="ctr"/>
                </a:tc>
              </a:tr>
              <a:tr h="2058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>
                          <a:latin typeface="Verdana"/>
                          <a:ea typeface="Calibri"/>
                          <a:cs typeface="Times New Roman"/>
                        </a:rPr>
                        <a:t>BT Group plc 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latin typeface="Verdana"/>
                          <a:ea typeface="Calibri"/>
                          <a:cs typeface="Times New Roman"/>
                        </a:rPr>
                        <a:t>650,000</a:t>
                      </a: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>
                          <a:latin typeface="Verdana"/>
                          <a:ea typeface="Calibri"/>
                          <a:cs typeface="Times New Roman"/>
                        </a:rPr>
                        <a:t>Rake 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>
                          <a:latin typeface="Verdana"/>
                          <a:ea typeface="Calibri"/>
                          <a:cs typeface="Times New Roman"/>
                        </a:rPr>
                        <a:t>Male 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6350" marB="0" anchor="ctr"/>
                </a:tc>
              </a:tr>
              <a:tr h="2058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>
                          <a:latin typeface="Verdana"/>
                          <a:ea typeface="Calibri"/>
                          <a:cs typeface="Times New Roman"/>
                        </a:rPr>
                        <a:t>British American Tobacco plc 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latin typeface="Verdana"/>
                          <a:ea typeface="Calibri"/>
                          <a:cs typeface="Times New Roman"/>
                        </a:rPr>
                        <a:t>592,500</a:t>
                      </a: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>
                          <a:latin typeface="Verdana"/>
                          <a:ea typeface="Calibri"/>
                          <a:cs typeface="Times New Roman"/>
                        </a:rPr>
                        <a:t>Burrows 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>
                          <a:latin typeface="Verdana"/>
                          <a:ea typeface="Calibri"/>
                          <a:cs typeface="Times New Roman"/>
                        </a:rPr>
                        <a:t>Male 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6350" marB="0" anchor="ctr"/>
                </a:tc>
              </a:tr>
              <a:tr h="2058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>
                          <a:latin typeface="Verdana"/>
                          <a:ea typeface="Calibri"/>
                          <a:cs typeface="Times New Roman"/>
                        </a:rPr>
                        <a:t>Reed Elsevier plc 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latin typeface="Verdana"/>
                          <a:ea typeface="Calibri"/>
                          <a:cs typeface="Times New Roman"/>
                        </a:rPr>
                        <a:t>550,000</a:t>
                      </a: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>
                          <a:latin typeface="Verdana"/>
                          <a:ea typeface="Calibri"/>
                          <a:cs typeface="Times New Roman"/>
                        </a:rPr>
                        <a:t>Habgood 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>
                          <a:latin typeface="Verdana"/>
                          <a:ea typeface="Calibri"/>
                          <a:cs typeface="Times New Roman"/>
                        </a:rPr>
                        <a:t>Male 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6350" marB="0" anchor="ctr"/>
                </a:tc>
              </a:tr>
              <a:tr h="2058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>
                          <a:latin typeface="Verdana"/>
                          <a:ea typeface="Calibri"/>
                          <a:cs typeface="Times New Roman"/>
                        </a:rPr>
                        <a:t>Unilever plc 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latin typeface="Verdana"/>
                          <a:ea typeface="Calibri"/>
                          <a:cs typeface="Times New Roman"/>
                        </a:rPr>
                        <a:t>530,099</a:t>
                      </a: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>
                          <a:latin typeface="Verdana"/>
                          <a:ea typeface="Calibri"/>
                          <a:cs typeface="Times New Roman"/>
                        </a:rPr>
                        <a:t>Treschow 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>
                          <a:latin typeface="Verdana"/>
                          <a:ea typeface="Calibri"/>
                          <a:cs typeface="Times New Roman"/>
                        </a:rPr>
                        <a:t>Male 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6350" marB="0" anchor="ctr"/>
                </a:tc>
              </a:tr>
              <a:tr h="2058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>
                          <a:latin typeface="Verdana"/>
                          <a:ea typeface="Calibri"/>
                          <a:cs typeface="Times New Roman"/>
                        </a:rPr>
                        <a:t>Tesco plc 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latin typeface="Verdana"/>
                          <a:ea typeface="Calibri"/>
                          <a:cs typeface="Times New Roman"/>
                        </a:rPr>
                        <a:t>501,000</a:t>
                      </a: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>
                          <a:latin typeface="Verdana"/>
                          <a:ea typeface="Calibri"/>
                          <a:cs typeface="Times New Roman"/>
                        </a:rPr>
                        <a:t>Reid 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>
                          <a:latin typeface="Verdana"/>
                          <a:ea typeface="Calibri"/>
                          <a:cs typeface="Times New Roman"/>
                        </a:rPr>
                        <a:t>Male 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6350" marB="0" anchor="ctr"/>
                </a:tc>
              </a:tr>
              <a:tr h="2058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>
                          <a:latin typeface="Verdana"/>
                          <a:ea typeface="Calibri"/>
                          <a:cs typeface="Times New Roman"/>
                        </a:rPr>
                        <a:t>Diageo plc 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latin typeface="Verdana"/>
                          <a:ea typeface="Calibri"/>
                          <a:cs typeface="Times New Roman"/>
                        </a:rPr>
                        <a:t>500,000</a:t>
                      </a: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>
                          <a:latin typeface="Verdana"/>
                          <a:ea typeface="Calibri"/>
                          <a:cs typeface="Times New Roman"/>
                        </a:rPr>
                        <a:t>Humer 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>
                          <a:latin typeface="Verdana"/>
                          <a:ea typeface="Calibri"/>
                          <a:cs typeface="Times New Roman"/>
                        </a:rPr>
                        <a:t>Male 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6350" marB="0" anchor="ctr"/>
                </a:tc>
              </a:tr>
              <a:tr h="2058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>
                          <a:latin typeface="Verdana"/>
                          <a:ea typeface="Calibri"/>
                          <a:cs typeface="Times New Roman"/>
                        </a:rPr>
                        <a:t>Eurasian Natural Resources Corp plc 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latin typeface="Verdana"/>
                          <a:ea typeface="Calibri"/>
                          <a:cs typeface="Times New Roman"/>
                        </a:rPr>
                        <a:t>500,000</a:t>
                      </a: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>
                          <a:latin typeface="Verdana"/>
                          <a:ea typeface="Calibri"/>
                          <a:cs typeface="Times New Roman"/>
                        </a:rPr>
                        <a:t>Sittard 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>
                          <a:latin typeface="Verdana"/>
                          <a:ea typeface="Calibri"/>
                          <a:cs typeface="Times New Roman"/>
                        </a:rPr>
                        <a:t>Male 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6350" marB="0" anchor="ctr"/>
                </a:tc>
              </a:tr>
              <a:tr h="2058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>
                          <a:latin typeface="Verdana"/>
                          <a:ea typeface="Calibri"/>
                          <a:cs typeface="Times New Roman"/>
                        </a:rPr>
                        <a:t>Pearson plc 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latin typeface="Verdana"/>
                          <a:ea typeface="Calibri"/>
                          <a:cs typeface="Times New Roman"/>
                        </a:rPr>
                        <a:t>500,000</a:t>
                      </a: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>
                          <a:latin typeface="Verdana"/>
                          <a:ea typeface="Calibri"/>
                          <a:cs typeface="Times New Roman"/>
                        </a:rPr>
                        <a:t>Moreno 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>
                          <a:latin typeface="Verdana"/>
                          <a:ea typeface="Calibri"/>
                          <a:cs typeface="Times New Roman"/>
                        </a:rPr>
                        <a:t>Male 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6350" marB="0" anchor="ctr"/>
                </a:tc>
              </a:tr>
              <a:tr h="2058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>
                          <a:latin typeface="Verdana"/>
                          <a:ea typeface="Calibri"/>
                          <a:cs typeface="Times New Roman"/>
                        </a:rPr>
                        <a:t>Prudential plc 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latin typeface="Verdana"/>
                          <a:ea typeface="Calibri"/>
                          <a:cs typeface="Times New Roman"/>
                        </a:rPr>
                        <a:t>500,000</a:t>
                      </a: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>
                          <a:latin typeface="Verdana"/>
                          <a:ea typeface="Calibri"/>
                          <a:cs typeface="Times New Roman"/>
                        </a:rPr>
                        <a:t>McGrath 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latin typeface="Verdana"/>
                          <a:ea typeface="Calibri"/>
                          <a:cs typeface="Times New Roman"/>
                        </a:rPr>
                        <a:t>Male </a:t>
                      </a: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6350" marB="0"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644008" y="6192659"/>
            <a:ext cx="1656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Data source Manifest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xmlns="" val="33438984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b="1" dirty="0" smtClean="0"/>
              <a:t>Chairman’s Remuneration – Quoted and AIM companies.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2000" dirty="0" smtClean="0"/>
              <a:t>Source: MM&amp;K/Manifest survey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E83BB-5A75-4F96-B7B0-9292F4141433}" type="slidenum">
              <a:rPr lang="en-GB" smtClean="0"/>
              <a:pPr/>
              <a:t>11</a:t>
            </a:fld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79456"/>
            <a:ext cx="7344816" cy="4670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 txBox="1">
            <a:spLocks noChangeArrowheads="1"/>
          </p:cNvSpPr>
          <p:nvPr/>
        </p:nvSpPr>
        <p:spPr>
          <a:xfrm>
            <a:off x="395288" y="333375"/>
            <a:ext cx="8424862" cy="5746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Fees Increases - FTSE 100 vs Small Cap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82645" y="1263151"/>
            <a:ext cx="8437505" cy="4326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8E83BB-5A75-4F96-B7B0-9292F4141433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6491144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4"/>
          <p:cNvSpPr>
            <a:spLocks noGrp="1"/>
          </p:cNvSpPr>
          <p:nvPr>
            <p:ph type="title" idx="4294967295"/>
          </p:nvPr>
        </p:nvSpPr>
        <p:spPr>
          <a:xfrm>
            <a:off x="403389" y="333375"/>
            <a:ext cx="8416762" cy="46166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342900" indent="-342900" algn="l" eaLnBrk="1" hangingPunct="1">
              <a:defRPr/>
            </a:pPr>
            <a:r>
              <a:rPr lang="en-GB" sz="2400" b="1" kern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Daily Rates in £’s (Median) – Listed</a:t>
            </a:r>
            <a:endParaRPr lang="en-US" sz="2400" b="1" kern="12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288" y="908050"/>
            <a:ext cx="8424862" cy="5041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8E83BB-5A75-4F96-B7B0-9292F41414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897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10096" y="333375"/>
            <a:ext cx="8496300" cy="574675"/>
          </a:xfrm>
        </p:spPr>
        <p:txBody>
          <a:bodyPr>
            <a:noAutofit/>
          </a:bodyPr>
          <a:lstStyle/>
          <a:p>
            <a:pPr algn="l"/>
            <a:r>
              <a:rPr lang="en-GB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NED responsibilities ranked in order of importance</a:t>
            </a:r>
            <a:endParaRPr lang="en-GB" sz="2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19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288" y="1265987"/>
            <a:ext cx="8424862" cy="4660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0015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10096" y="333375"/>
            <a:ext cx="8496300" cy="574675"/>
          </a:xfrm>
        </p:spPr>
        <p:txBody>
          <a:bodyPr>
            <a:noAutofit/>
          </a:bodyPr>
          <a:lstStyle/>
          <a:p>
            <a:pPr algn="l"/>
            <a:r>
              <a:rPr lang="en-GB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NED responsibilities ranked in order of importance</a:t>
            </a:r>
            <a:endParaRPr lang="en-GB" sz="2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4336" y="1196752"/>
            <a:ext cx="8395813" cy="4753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8E83BB-5A75-4F96-B7B0-9292F4141433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84290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95288" y="307857"/>
            <a:ext cx="8424862" cy="600193"/>
          </a:xfrm>
        </p:spPr>
        <p:txBody>
          <a:bodyPr>
            <a:normAutofit/>
          </a:bodyPr>
          <a:lstStyle/>
          <a:p>
            <a:pPr algn="l"/>
            <a:r>
              <a:rPr lang="en-GB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NEDs – Fees £ (Median)</a:t>
            </a:r>
            <a:endParaRPr lang="en-GB" sz="2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8E83BB-5A75-4F96-B7B0-9292F4141433}" type="slidenum">
              <a:rPr lang="en-GB" smtClean="0"/>
              <a:pPr/>
              <a:t>16</a:t>
            </a:fld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288" y="908050"/>
            <a:ext cx="8424862" cy="504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95288" y="333375"/>
            <a:ext cx="8424862" cy="574676"/>
          </a:xfrm>
        </p:spPr>
        <p:txBody>
          <a:bodyPr>
            <a:noAutofit/>
          </a:bodyPr>
          <a:lstStyle/>
          <a:p>
            <a:pPr algn="l"/>
            <a:r>
              <a:rPr lang="en-GB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Equity Based </a:t>
            </a:r>
            <a:r>
              <a:rPr lang="en-GB" sz="2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R</a:t>
            </a:r>
            <a:r>
              <a:rPr lang="en-GB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emuneration</a:t>
            </a:r>
            <a:endParaRPr lang="en-GB" sz="2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97445" y="1772816"/>
            <a:ext cx="2146088" cy="153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95288" y="908050"/>
            <a:ext cx="4176712" cy="692128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GB" sz="2000" b="1" dirty="0" smtClean="0">
                <a:solidFill>
                  <a:srgbClr val="FFFFFF"/>
                </a:solidFill>
                <a:latin typeface="Verdana"/>
              </a:rPr>
              <a:t>Share Ownership</a:t>
            </a:r>
            <a:endParaRPr lang="en-GB" sz="2000" b="1" dirty="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94957" y="3430783"/>
            <a:ext cx="4176712" cy="692128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GB" sz="2000" b="1" dirty="0" smtClean="0">
                <a:solidFill>
                  <a:srgbClr val="FFFFFF"/>
                </a:solidFill>
                <a:latin typeface="Verdana"/>
              </a:rPr>
              <a:t>Payment of part of fees in shares</a:t>
            </a:r>
            <a:endParaRPr lang="en-GB" sz="2000" b="1" dirty="0">
              <a:solidFill>
                <a:srgbClr val="FFFFFF"/>
              </a:solidFill>
              <a:latin typeface="Verdana"/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9739" y="4365104"/>
            <a:ext cx="1841500" cy="87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4643438" y="908050"/>
            <a:ext cx="4176712" cy="692128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GB" sz="2000" b="1" dirty="0" smtClean="0">
                <a:solidFill>
                  <a:srgbClr val="FFFFFF"/>
                </a:solidFill>
                <a:latin typeface="Verdana"/>
              </a:rPr>
              <a:t>Fees in Options</a:t>
            </a:r>
            <a:endParaRPr lang="en-GB" sz="2000" b="1" dirty="0">
              <a:solidFill>
                <a:srgbClr val="FFFFFF"/>
              </a:solidFill>
              <a:latin typeface="Verdana"/>
            </a:endParaRP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35130" y="1772816"/>
            <a:ext cx="1981977" cy="1392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4643438" y="3430783"/>
            <a:ext cx="4165362" cy="2158805"/>
            <a:chOff x="257372" y="1359114"/>
            <a:chExt cx="2050970" cy="1364639"/>
          </a:xfrm>
          <a:solidFill>
            <a:schemeClr val="accent2">
              <a:lumMod val="50000"/>
            </a:schemeClr>
          </a:solidFill>
        </p:grpSpPr>
        <p:sp>
          <p:nvSpPr>
            <p:cNvPr id="16" name="Rounded Rectangle 15"/>
            <p:cNvSpPr/>
            <p:nvPr/>
          </p:nvSpPr>
          <p:spPr>
            <a:xfrm>
              <a:off x="257372" y="1359114"/>
              <a:ext cx="2050970" cy="1364639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Rounded Rectangle 4"/>
            <p:cNvSpPr/>
            <p:nvPr/>
          </p:nvSpPr>
          <p:spPr>
            <a:xfrm>
              <a:off x="297341" y="1399083"/>
              <a:ext cx="1971032" cy="100193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45720" rIns="60960" bIns="45720" numCol="1" spcCol="1270" anchor="t" anchorCtr="0">
              <a:noAutofit/>
            </a:bodyPr>
            <a:lstStyle/>
            <a:p>
              <a:pPr marL="228600" lvl="1" indent="-228600" algn="l" defTabSz="1066800">
                <a:lnSpc>
                  <a:spcPct val="90000"/>
                </a:lnSpc>
                <a:spcBef>
                  <a:spcPts val="600"/>
                </a:spcBef>
                <a:spcAft>
                  <a:spcPct val="15000"/>
                </a:spcAft>
                <a:buChar char="••"/>
              </a:pPr>
              <a:r>
                <a:rPr lang="en-GB" sz="2000" b="1" kern="12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Huge variety of approaches</a:t>
              </a:r>
            </a:p>
            <a:p>
              <a:pPr marL="228600" lvl="1" indent="-228600" algn="l" defTabSz="1066800">
                <a:lnSpc>
                  <a:spcPct val="90000"/>
                </a:lnSpc>
                <a:spcBef>
                  <a:spcPts val="600"/>
                </a:spcBef>
                <a:spcAft>
                  <a:spcPct val="15000"/>
                </a:spcAft>
                <a:buChar char="••"/>
              </a:pPr>
              <a:r>
                <a:rPr lang="en-GB" sz="2000" b="1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Debate: Alignment&gt;&gt;Skin in Game&gt;&gt;Incentive&gt;&gt; Independence</a:t>
              </a:r>
              <a:endParaRPr lang="en-GB" sz="2000" b="1" kern="1200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8E83BB-5A75-4F96-B7B0-9292F4141433}" type="slidenum">
              <a:rPr lang="en-GB" smtClean="0"/>
              <a:pPr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41905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 txBox="1">
            <a:spLocks noChangeArrowheads="1"/>
          </p:cNvSpPr>
          <p:nvPr/>
        </p:nvSpPr>
        <p:spPr>
          <a:xfrm>
            <a:off x="251520" y="2492896"/>
            <a:ext cx="8712968" cy="345705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spcBef>
                <a:spcPts val="600"/>
              </a:spcBef>
              <a:buFont typeface="Arial" pitchFamily="34" charset="0"/>
              <a:buChar char="•"/>
            </a:pPr>
            <a:r>
              <a:rPr lang="en-GB" sz="1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Chairs paid more than NEDs</a:t>
            </a:r>
          </a:p>
          <a:p>
            <a:pPr marL="342900" indent="458788" algn="l">
              <a:spcBef>
                <a:spcPts val="600"/>
              </a:spcBef>
            </a:pPr>
            <a:r>
              <a:rPr lang="en-US" sz="1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 FTSE 100 	4x</a:t>
            </a:r>
          </a:p>
          <a:p>
            <a:pPr marL="342900" indent="458788" algn="l">
              <a:spcBef>
                <a:spcPts val="600"/>
              </a:spcBef>
            </a:pPr>
            <a:r>
              <a:rPr lang="en-US" sz="1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 Small Cap 	2x</a:t>
            </a:r>
          </a:p>
          <a:p>
            <a:pPr marL="342900" indent="-342900" algn="l">
              <a:spcBef>
                <a:spcPts val="600"/>
              </a:spcBef>
              <a:buFont typeface="Arial" pitchFamily="34" charset="0"/>
              <a:buChar char="•"/>
            </a:pPr>
            <a:r>
              <a:rPr lang="en-US" sz="1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FTSE 100 Chairs paid 9% of CEO</a:t>
            </a:r>
          </a:p>
          <a:p>
            <a:pPr marL="342900" indent="-342900" algn="l">
              <a:spcBef>
                <a:spcPts val="600"/>
              </a:spcBef>
              <a:buFont typeface="Arial" pitchFamily="34" charset="0"/>
              <a:buChar char="•"/>
            </a:pPr>
            <a:r>
              <a:rPr lang="en-US" sz="1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Performance Related Pay does not apply to Chairmen, except for a few special cases</a:t>
            </a:r>
          </a:p>
          <a:p>
            <a:pPr marL="342900" indent="-342900" algn="l">
              <a:spcBef>
                <a:spcPts val="600"/>
              </a:spcBef>
              <a:buFont typeface="Arial" pitchFamily="34" charset="0"/>
              <a:buChar char="•"/>
            </a:pPr>
            <a:r>
              <a:rPr lang="en-US" sz="1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Most attention is </a:t>
            </a:r>
            <a:r>
              <a:rPr lang="en-US" sz="18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focussed</a:t>
            </a:r>
            <a:r>
              <a:rPr lang="en-US" sz="1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on Executive Directors’ Remuneration</a:t>
            </a:r>
            <a:endParaRPr lang="en-US" sz="18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 algn="l">
              <a:spcBef>
                <a:spcPts val="600"/>
              </a:spcBef>
              <a:buFont typeface="Arial" pitchFamily="34" charset="0"/>
              <a:buChar char="•"/>
            </a:pPr>
            <a:endParaRPr lang="en-US" sz="18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51520" y="214313"/>
            <a:ext cx="8712968" cy="2143117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900"/>
              </a:lnSpc>
              <a:defRPr/>
            </a:pPr>
            <a:r>
              <a:rPr lang="en-GB" sz="36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SUMMARY</a:t>
            </a:r>
            <a:endParaRPr lang="en-GB" sz="1600" spc="1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386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4"/>
          <p:cNvSpPr txBox="1">
            <a:spLocks noChangeArrowheads="1"/>
          </p:cNvSpPr>
          <p:nvPr/>
        </p:nvSpPr>
        <p:spPr bwMode="auto">
          <a:xfrm>
            <a:off x="250825" y="1268413"/>
            <a:ext cx="85693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 b="0" dirty="0"/>
          </a:p>
        </p:txBody>
      </p:sp>
      <p:sp>
        <p:nvSpPr>
          <p:cNvPr id="9" name="Rectangle 8"/>
          <p:cNvSpPr/>
          <p:nvPr/>
        </p:nvSpPr>
        <p:spPr>
          <a:xfrm>
            <a:off x="251520" y="2492896"/>
            <a:ext cx="3638178" cy="3266104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 sz="2000" spc="110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" name="Picture 9" descr="iStock_000000287809Lar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7944" y="2492896"/>
            <a:ext cx="4932040" cy="3273521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251520" y="214313"/>
            <a:ext cx="8712968" cy="2143117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pc="11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Ken Brotherston</a:t>
            </a:r>
          </a:p>
          <a:p>
            <a:pPr>
              <a:defRPr/>
            </a:pPr>
            <a:r>
              <a:rPr lang="en-GB" spc="11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Executive Chairman</a:t>
            </a:r>
          </a:p>
          <a:p>
            <a:pPr>
              <a:defRPr/>
            </a:pPr>
            <a:r>
              <a:rPr lang="en-GB" spc="11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Directorbank Group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395288" y="2579510"/>
            <a:ext cx="33846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GB" sz="2200" dirty="0">
                <a:solidFill>
                  <a:schemeClr val="lt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What we look for in recruiting NEDs</a:t>
            </a:r>
          </a:p>
          <a:p>
            <a:pPr marL="342900" indent="-342900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GB" sz="2200" dirty="0">
                <a:solidFill>
                  <a:schemeClr val="lt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Board Effectiveness</a:t>
            </a:r>
          </a:p>
          <a:p>
            <a:pPr marL="342900" indent="-342900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GB" sz="2200" dirty="0">
                <a:solidFill>
                  <a:schemeClr val="lt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Culture, Ethics and </a:t>
            </a:r>
            <a:r>
              <a:rPr lang="en-GB" sz="2200" dirty="0" smtClean="0">
                <a:solidFill>
                  <a:schemeClr val="lt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Morals</a:t>
            </a:r>
            <a:endParaRPr lang="en-GB" sz="2200" dirty="0">
              <a:solidFill>
                <a:schemeClr val="lt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966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 txBox="1">
            <a:spLocks noChangeArrowheads="1"/>
          </p:cNvSpPr>
          <p:nvPr/>
        </p:nvSpPr>
        <p:spPr>
          <a:xfrm>
            <a:off x="251520" y="2492896"/>
            <a:ext cx="8712968" cy="345705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600"/>
              </a:spcBef>
            </a:pPr>
            <a:r>
              <a:rPr lang="en-GB" sz="1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Survey results: remuneration - Cliff Weight</a:t>
            </a:r>
          </a:p>
          <a:p>
            <a:pPr lvl="1"/>
            <a:r>
              <a:rPr lang="en-GB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How much is a Chairman paid?</a:t>
            </a:r>
          </a:p>
          <a:p>
            <a:pPr lvl="1"/>
            <a:r>
              <a:rPr lang="en-GB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How much is a Non-Executive Director paid?</a:t>
            </a:r>
          </a:p>
          <a:p>
            <a:pPr lvl="1"/>
            <a:r>
              <a:rPr lang="en-GB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The duties, scope and influence of a NED</a:t>
            </a:r>
          </a:p>
          <a:p>
            <a:pPr algn="l">
              <a:spcBef>
                <a:spcPts val="600"/>
              </a:spcBef>
            </a:pPr>
            <a:r>
              <a:rPr lang="en-GB" sz="1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What is an effective Non-Executive Director? - Ken Brotherston </a:t>
            </a:r>
          </a:p>
          <a:p>
            <a:pPr lvl="1"/>
            <a:r>
              <a:rPr lang="en-GB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What we look for when recruiting NEDs</a:t>
            </a:r>
          </a:p>
          <a:p>
            <a:pPr lvl="1"/>
            <a:r>
              <a:rPr lang="en-GB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NEDs influence on company culture, morals and business ethics</a:t>
            </a:r>
          </a:p>
          <a:p>
            <a:pPr algn="l">
              <a:spcBef>
                <a:spcPts val="600"/>
              </a:spcBef>
            </a:pPr>
            <a:r>
              <a:rPr lang="en-GB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 </a:t>
            </a:r>
            <a:r>
              <a:rPr lang="en-GB" sz="1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Question and Answer Session</a:t>
            </a:r>
            <a:endParaRPr lang="en-GB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/>
            <a:r>
              <a:rPr lang="en-GB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Panel </a:t>
            </a:r>
            <a:r>
              <a:rPr lang="en-GB" dirty="0">
                <a:latin typeface="Verdana" pitchFamily="34" charset="0"/>
                <a:ea typeface="Verdana" pitchFamily="34" charset="0"/>
                <a:cs typeface="Verdana" pitchFamily="34" charset="0"/>
              </a:rPr>
              <a:t>Debate with Q&amp;A</a:t>
            </a:r>
          </a:p>
          <a:p>
            <a:pPr algn="l">
              <a:spcBef>
                <a:spcPts val="600"/>
              </a:spcBef>
            </a:pPr>
            <a:r>
              <a:rPr lang="en-GB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 </a:t>
            </a:r>
            <a:r>
              <a:rPr lang="en-GB" sz="1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Seminar ends at 7pm, followed by drinks.</a:t>
            </a:r>
            <a:endParaRPr lang="en-US" sz="18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51520" y="214313"/>
            <a:ext cx="8712968" cy="2143117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900"/>
              </a:lnSpc>
              <a:defRPr/>
            </a:pPr>
            <a:r>
              <a:rPr lang="en-GB" sz="36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CHAIRMEN AND NON-EXECUTIVE DIRECTORS’ REMUNERATION </a:t>
            </a:r>
          </a:p>
          <a:p>
            <a:pPr>
              <a:lnSpc>
                <a:spcPts val="4900"/>
              </a:lnSpc>
              <a:spcBef>
                <a:spcPts val="600"/>
              </a:spcBef>
              <a:defRPr/>
            </a:pPr>
            <a:r>
              <a:rPr lang="en-GB" sz="36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AGENDA</a:t>
            </a:r>
            <a:endParaRPr lang="en-GB" sz="1600" spc="1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10096" y="333375"/>
            <a:ext cx="8496300" cy="574675"/>
          </a:xfrm>
        </p:spPr>
        <p:txBody>
          <a:bodyPr>
            <a:noAutofit/>
          </a:bodyPr>
          <a:lstStyle/>
          <a:p>
            <a:pPr algn="l"/>
            <a:r>
              <a:rPr lang="en-GB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The NED operating model</a:t>
            </a:r>
            <a:endParaRPr lang="en-GB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876256" y="39539"/>
            <a:ext cx="2133600" cy="365125"/>
          </a:xfrm>
        </p:spPr>
        <p:txBody>
          <a:bodyPr/>
          <a:lstStyle/>
          <a:p>
            <a:fld id="{A88E83BB-5A75-4F96-B7B0-9292F4141433}" type="slidenum">
              <a:rPr lang="en-GB" smtClean="0"/>
              <a:pPr/>
              <a:t>20</a:t>
            </a:fld>
            <a:endParaRPr lang="en-GB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3993202733"/>
              </p:ext>
            </p:extLst>
          </p:nvPr>
        </p:nvGraphicFramePr>
        <p:xfrm>
          <a:off x="611560" y="1469008"/>
          <a:ext cx="5760640" cy="4336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4316961" y="1829048"/>
            <a:ext cx="2592288" cy="652063"/>
          </a:xfrm>
          <a:prstGeom prst="roundRect">
            <a:avLst/>
          </a:prstGeom>
          <a:solidFill>
            <a:srgbClr val="CCCF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What shall we do? </a:t>
            </a:r>
            <a:endParaRPr lang="en-GB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076056" y="2833169"/>
            <a:ext cx="2592288" cy="652063"/>
          </a:xfrm>
          <a:prstGeom prst="roundRect">
            <a:avLst/>
          </a:prstGeom>
          <a:solidFill>
            <a:srgbClr val="CCCF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What are our options? </a:t>
            </a:r>
            <a:endParaRPr lang="en-GB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724128" y="3845272"/>
            <a:ext cx="2592288" cy="652063"/>
          </a:xfrm>
          <a:prstGeom prst="roundRect">
            <a:avLst/>
          </a:prstGeom>
          <a:solidFill>
            <a:srgbClr val="CCCF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What are the trends? </a:t>
            </a:r>
            <a:endParaRPr lang="en-GB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444208" y="4853384"/>
            <a:ext cx="2592288" cy="652063"/>
          </a:xfrm>
          <a:prstGeom prst="roundRect">
            <a:avLst/>
          </a:prstGeom>
          <a:solidFill>
            <a:srgbClr val="CCCF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What is happening? </a:t>
            </a:r>
            <a:endParaRPr lang="en-GB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647056" y="2708920"/>
            <a:ext cx="0" cy="2796529"/>
          </a:xfrm>
          <a:prstGeom prst="line">
            <a:avLst/>
          </a:prstGeom>
          <a:ln w="317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55576" y="2564904"/>
            <a:ext cx="1872208" cy="0"/>
          </a:xfrm>
          <a:prstGeom prst="line">
            <a:avLst/>
          </a:prstGeom>
          <a:ln w="317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 rot="16200000">
            <a:off x="-786704" y="3902944"/>
            <a:ext cx="2220464" cy="432047"/>
          </a:xfrm>
          <a:prstGeom prst="roundRect">
            <a:avLst/>
          </a:prstGeom>
          <a:solidFill>
            <a:srgbClr val="CCCF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Executive functions</a:t>
            </a:r>
            <a:endParaRPr lang="en-GB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755576" y="1916832"/>
            <a:ext cx="2016224" cy="360040"/>
          </a:xfrm>
          <a:prstGeom prst="roundRect">
            <a:avLst/>
          </a:prstGeom>
          <a:solidFill>
            <a:srgbClr val="CCCF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NED function</a:t>
            </a:r>
            <a:endParaRPr lang="en-GB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283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10096" y="333375"/>
            <a:ext cx="8496300" cy="574675"/>
          </a:xfrm>
        </p:spPr>
        <p:txBody>
          <a:bodyPr>
            <a:noAutofit/>
          </a:bodyPr>
          <a:lstStyle/>
          <a:p>
            <a:pPr algn="l"/>
            <a:r>
              <a:rPr lang="en-GB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NED skills and behaviours </a:t>
            </a:r>
            <a:r>
              <a:rPr lang="en-GB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GB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GB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ranked in order of importance </a:t>
            </a:r>
            <a:endParaRPr lang="en-GB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289" y="5589588"/>
            <a:ext cx="8424862" cy="338554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chemeClr val="bg1"/>
                </a:solidFill>
              </a:rPr>
              <a:t>Adding value via specific skills was mentioned by number of respondents, with lower rankings</a:t>
            </a:r>
            <a:endParaRPr lang="en-GB" sz="1600" b="1" dirty="0">
              <a:solidFill>
                <a:schemeClr val="bg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288" y="1009228"/>
            <a:ext cx="8424862" cy="436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8E83BB-5A75-4F96-B7B0-9292F4141433}" type="slidenum">
              <a:rPr lang="en-GB" smtClean="0"/>
              <a:pPr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42089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81590" y="347203"/>
            <a:ext cx="8496300" cy="560847"/>
          </a:xfrm>
        </p:spPr>
        <p:txBody>
          <a:bodyPr>
            <a:noAutofit/>
          </a:bodyPr>
          <a:lstStyle/>
          <a:p>
            <a:pPr algn="l"/>
            <a:r>
              <a:rPr lang="en-GB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% of respondents stating boards are fully effective</a:t>
            </a:r>
            <a:endParaRPr lang="en-GB" sz="2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7010400" y="0"/>
            <a:ext cx="2133600" cy="365125"/>
          </a:xfrm>
        </p:spPr>
        <p:txBody>
          <a:bodyPr/>
          <a:lstStyle/>
          <a:p>
            <a:fld id="{A88E83BB-5A75-4F96-B7B0-9292F4141433}" type="slidenum">
              <a:rPr lang="en-GB" smtClean="0"/>
              <a:pPr/>
              <a:t>22</a:t>
            </a:fld>
            <a:endParaRPr lang="en-GB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288" y="1628775"/>
            <a:ext cx="8424862" cy="4321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5164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95288" y="333375"/>
            <a:ext cx="8424862" cy="574675"/>
          </a:xfrm>
        </p:spPr>
        <p:txBody>
          <a:bodyPr>
            <a:noAutofit/>
          </a:bodyPr>
          <a:lstStyle/>
          <a:p>
            <a:pPr algn="l"/>
            <a:r>
              <a:rPr lang="en-GB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Board Effectiveness: % with concerns about the NEDs ability to:</a:t>
            </a:r>
            <a:endParaRPr lang="en-GB" sz="2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8E83BB-5A75-4F96-B7B0-9292F4141433}" type="slidenum">
              <a:rPr lang="en-GB" smtClean="0"/>
              <a:pPr/>
              <a:t>23</a:t>
            </a:fld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4650" y="1196752"/>
            <a:ext cx="8445500" cy="4753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4332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4"/>
          <p:cNvSpPr txBox="1">
            <a:spLocks noChangeArrowheads="1"/>
          </p:cNvSpPr>
          <p:nvPr/>
        </p:nvSpPr>
        <p:spPr bwMode="auto">
          <a:xfrm>
            <a:off x="250825" y="1268413"/>
            <a:ext cx="85693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 b="0" dirty="0"/>
          </a:p>
        </p:txBody>
      </p:sp>
      <p:sp>
        <p:nvSpPr>
          <p:cNvPr id="9" name="Rectangle 8"/>
          <p:cNvSpPr/>
          <p:nvPr/>
        </p:nvSpPr>
        <p:spPr>
          <a:xfrm>
            <a:off x="251520" y="2492896"/>
            <a:ext cx="3638178" cy="3266104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 sz="2000" spc="110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" name="Picture 9" descr="iStock_000000287809Lar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7944" y="2492896"/>
            <a:ext cx="4932040" cy="3273521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251520" y="214313"/>
            <a:ext cx="8712968" cy="2143117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pc="11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Culture, Ethics and Morals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68472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95288" y="361950"/>
            <a:ext cx="8424862" cy="546100"/>
          </a:xfrm>
        </p:spPr>
        <p:txBody>
          <a:bodyPr>
            <a:noAutofit/>
          </a:bodyPr>
          <a:lstStyle/>
          <a:p>
            <a:pPr algn="l"/>
            <a:r>
              <a:rPr lang="en-GB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Winning is more important than ethics</a:t>
            </a:r>
            <a:endParaRPr lang="en-GB" sz="2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5125" y="900292"/>
            <a:ext cx="8413750" cy="504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8E83BB-5A75-4F96-B7B0-9292F4141433}" type="slidenum">
              <a:rPr lang="en-GB" smtClean="0"/>
              <a:pPr/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02476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81590" y="347203"/>
            <a:ext cx="8496300" cy="633525"/>
          </a:xfrm>
        </p:spPr>
        <p:txBody>
          <a:bodyPr>
            <a:noAutofit/>
          </a:bodyPr>
          <a:lstStyle/>
          <a:p>
            <a:pPr algn="l"/>
            <a:r>
              <a:rPr lang="en-GB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NEDs should influence morality in the boardroom</a:t>
            </a:r>
            <a:endParaRPr lang="en-GB" sz="2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963" y="1011238"/>
            <a:ext cx="8474075" cy="484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8E83BB-5A75-4F96-B7B0-9292F4141433}" type="slidenum">
              <a:rPr lang="en-GB" smtClean="0"/>
              <a:pPr/>
              <a:t>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23842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95288" y="334045"/>
            <a:ext cx="8424862" cy="574675"/>
          </a:xfrm>
        </p:spPr>
        <p:txBody>
          <a:bodyPr>
            <a:noAutofit/>
          </a:bodyPr>
          <a:lstStyle/>
          <a:p>
            <a:pPr algn="l"/>
            <a:r>
              <a:rPr lang="en-GB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Aggressive corporate tax planning is entirely appropriate behaviour</a:t>
            </a:r>
            <a:endParaRPr lang="en-GB" sz="2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288" y="1008063"/>
            <a:ext cx="8410575" cy="494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8E83BB-5A75-4F96-B7B0-9292F4141433}" type="slidenum">
              <a:rPr lang="en-GB" smtClean="0"/>
              <a:pPr/>
              <a:t>27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33832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95288" y="333375"/>
            <a:ext cx="8424862" cy="574675"/>
          </a:xfrm>
        </p:spPr>
        <p:txBody>
          <a:bodyPr>
            <a:noAutofit/>
          </a:bodyPr>
          <a:lstStyle/>
          <a:p>
            <a:pPr algn="l"/>
            <a:r>
              <a:rPr lang="en-GB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NEDs who are perceived as difficult are side-lined or marginalised</a:t>
            </a:r>
            <a:endParaRPr lang="en-GB" sz="2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288" y="1011238"/>
            <a:ext cx="8413750" cy="493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8E83BB-5A75-4F96-B7B0-9292F4141433}" type="slidenum">
              <a:rPr lang="en-GB" smtClean="0"/>
              <a:pPr/>
              <a:t>28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87718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 txBox="1">
            <a:spLocks noChangeArrowheads="1"/>
          </p:cNvSpPr>
          <p:nvPr/>
        </p:nvSpPr>
        <p:spPr>
          <a:xfrm>
            <a:off x="251520" y="2492896"/>
            <a:ext cx="8712968" cy="345705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spcBef>
                <a:spcPts val="600"/>
              </a:spcBef>
              <a:buFont typeface="Arial" pitchFamily="34" charset="0"/>
              <a:buChar char="•"/>
            </a:pPr>
            <a:r>
              <a:rPr lang="en-GB" sz="1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The Role of the NED is more demanding than ever</a:t>
            </a:r>
          </a:p>
          <a:p>
            <a:pPr marL="285750" indent="-285750" algn="l">
              <a:spcBef>
                <a:spcPts val="600"/>
              </a:spcBef>
              <a:buFont typeface="Arial" pitchFamily="34" charset="0"/>
              <a:buChar char="•"/>
            </a:pPr>
            <a:r>
              <a:rPr lang="en-GB" sz="1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Strategy, risk and reputation management are key activities</a:t>
            </a:r>
          </a:p>
          <a:p>
            <a:pPr marL="285750" indent="-285750" algn="l">
              <a:spcBef>
                <a:spcPts val="600"/>
              </a:spcBef>
              <a:buFont typeface="Arial" pitchFamily="34" charset="0"/>
              <a:buChar char="•"/>
            </a:pPr>
            <a:r>
              <a:rPr lang="en-GB" sz="1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Exec Remuneration gets a disproportionate share of the spotlight</a:t>
            </a:r>
          </a:p>
          <a:p>
            <a:pPr marL="285750" indent="-285750" algn="l">
              <a:spcBef>
                <a:spcPts val="600"/>
              </a:spcBef>
              <a:buFont typeface="Arial" pitchFamily="34" charset="0"/>
              <a:buChar char="•"/>
            </a:pPr>
            <a:r>
              <a:rPr lang="en-GB" sz="1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Plural careers more popular then </a:t>
            </a:r>
            <a:r>
              <a:rPr lang="en-GB" sz="1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ever but they’re not for everyone</a:t>
            </a:r>
          </a:p>
          <a:p>
            <a:pPr marL="285750" indent="-285750" algn="l">
              <a:spcBef>
                <a:spcPts val="600"/>
              </a:spcBef>
              <a:buFont typeface="Arial" pitchFamily="34" charset="0"/>
              <a:buChar char="•"/>
            </a:pPr>
            <a:r>
              <a:rPr lang="en-GB" sz="1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UK leads the way in Board practice</a:t>
            </a:r>
            <a:endParaRPr lang="en-US" sz="18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51520" y="214313"/>
            <a:ext cx="8712968" cy="2143117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900"/>
              </a:lnSpc>
              <a:defRPr/>
            </a:pPr>
            <a:r>
              <a:rPr lang="en-GB" sz="36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SUMMARY</a:t>
            </a:r>
            <a:endParaRPr lang="en-GB" sz="1600" spc="1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386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4"/>
          <p:cNvSpPr txBox="1">
            <a:spLocks noChangeArrowheads="1"/>
          </p:cNvSpPr>
          <p:nvPr/>
        </p:nvSpPr>
        <p:spPr bwMode="auto">
          <a:xfrm>
            <a:off x="250825" y="1268413"/>
            <a:ext cx="85693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 b="0" dirty="0"/>
          </a:p>
        </p:txBody>
      </p:sp>
      <p:sp>
        <p:nvSpPr>
          <p:cNvPr id="9" name="Rectangle 8"/>
          <p:cNvSpPr/>
          <p:nvPr/>
        </p:nvSpPr>
        <p:spPr>
          <a:xfrm>
            <a:off x="285750" y="2500313"/>
            <a:ext cx="3422154" cy="3448967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2400" spc="11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Chairmen and NEDs Remuneration</a:t>
            </a:r>
          </a:p>
          <a:p>
            <a:pPr>
              <a:defRPr/>
            </a:pPr>
            <a:r>
              <a:rPr lang="en-GB" sz="2400" spc="11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Survey Results</a:t>
            </a:r>
            <a:endParaRPr lang="en-GB" sz="2400" spc="11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defRPr/>
            </a:pPr>
            <a:endParaRPr lang="en-GB" sz="2000" spc="110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defRPr/>
            </a:pPr>
            <a:r>
              <a:rPr lang="en-GB" sz="2000" spc="11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Cliff Weight</a:t>
            </a:r>
          </a:p>
          <a:p>
            <a:pPr>
              <a:defRPr/>
            </a:pPr>
            <a:r>
              <a:rPr lang="en-GB" sz="2000" spc="11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Director</a:t>
            </a:r>
          </a:p>
          <a:p>
            <a:pPr>
              <a:defRPr/>
            </a:pPr>
            <a:r>
              <a:rPr lang="en-GB" sz="2000" spc="11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MM&amp;K</a:t>
            </a:r>
          </a:p>
        </p:txBody>
      </p:sp>
      <p:pic>
        <p:nvPicPr>
          <p:cNvPr id="10" name="Picture 9" descr="iStock_000000287809Lar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92434" y="2492896"/>
            <a:ext cx="5207550" cy="3456384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251520" y="214313"/>
            <a:ext cx="8712968" cy="2143117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ts val="4900"/>
              </a:lnSpc>
              <a:defRPr/>
            </a:pPr>
            <a:r>
              <a:rPr lang="en-GB" dirty="0" smtClean="0">
                <a:solidFill>
                  <a:schemeClr val="bg1"/>
                </a:solidFill>
                <a:latin typeface="Verdana" pitchFamily="34" charset="0"/>
              </a:rPr>
              <a:t>LIFE IN THE </a:t>
            </a:r>
            <a:br>
              <a:rPr lang="en-GB" dirty="0" smtClean="0">
                <a:solidFill>
                  <a:schemeClr val="bg1"/>
                </a:solidFill>
                <a:latin typeface="Verdana" pitchFamily="34" charset="0"/>
              </a:rPr>
            </a:br>
            <a:r>
              <a:rPr lang="en-GB" dirty="0" smtClean="0">
                <a:solidFill>
                  <a:schemeClr val="bg1"/>
                </a:solidFill>
                <a:latin typeface="Verdana" pitchFamily="34" charset="0"/>
              </a:rPr>
              <a:t>BOARDROOM</a:t>
            </a:r>
            <a:r>
              <a:rPr lang="en-GB" dirty="0" smtClean="0">
                <a:solidFill>
                  <a:schemeClr val="bg1"/>
                </a:solidFill>
                <a:latin typeface="Arial Narrow" pitchFamily="34" charset="0"/>
              </a:rPr>
              <a:t/>
            </a:r>
            <a:br>
              <a:rPr lang="en-GB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GB" sz="2000" spc="100" dirty="0" smtClean="0">
                <a:solidFill>
                  <a:schemeClr val="bg1"/>
                </a:solidFill>
                <a:latin typeface="Verdana" pitchFamily="34" charset="0"/>
              </a:rPr>
              <a:t>2013 CHAIRMAN &amp; NON-EXECUTIVE DIRECTOR SURVEY</a:t>
            </a:r>
            <a:endParaRPr lang="en-GB" sz="2000" spc="100" dirty="0">
              <a:solidFill>
                <a:schemeClr val="bg1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4"/>
          <p:cNvSpPr txBox="1">
            <a:spLocks noChangeArrowheads="1"/>
          </p:cNvSpPr>
          <p:nvPr/>
        </p:nvSpPr>
        <p:spPr bwMode="auto">
          <a:xfrm>
            <a:off x="250825" y="1268413"/>
            <a:ext cx="85693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 b="0" dirty="0"/>
          </a:p>
        </p:txBody>
      </p:sp>
      <p:sp>
        <p:nvSpPr>
          <p:cNvPr id="9" name="Rectangle 8"/>
          <p:cNvSpPr/>
          <p:nvPr/>
        </p:nvSpPr>
        <p:spPr>
          <a:xfrm>
            <a:off x="250823" y="2420218"/>
            <a:ext cx="3313065" cy="352973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 sz="1400" b="1" spc="110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779912" y="2348880"/>
            <a:ext cx="5128769" cy="3456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" name="Picture 9" descr="iStock_000000287809Lar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47438" y="2420218"/>
            <a:ext cx="5317050" cy="3529062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251520" y="214313"/>
            <a:ext cx="8712968" cy="2134567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900"/>
              </a:lnSpc>
              <a:defRPr/>
            </a:pPr>
            <a:r>
              <a:rPr lang="en-GB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PANEL Q&amp;A DEBATE: </a:t>
            </a:r>
          </a:p>
          <a:p>
            <a:pPr>
              <a:lnSpc>
                <a:spcPts val="4900"/>
              </a:lnSpc>
              <a:defRPr/>
            </a:pPr>
            <a:r>
              <a:rPr lang="en-GB" sz="35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CHAIRMEN AND NON-EXECUTIVE DIRECTORS’ REMUNERATION</a:t>
            </a:r>
            <a:endParaRPr lang="en-GB" sz="1500" spc="1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1520" y="2379072"/>
            <a:ext cx="3354954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2000" b="1" spc="11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Panel Members:</a:t>
            </a:r>
            <a:endParaRPr lang="en-GB" sz="2000" b="1" spc="11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>
              <a:spcBef>
                <a:spcPts val="600"/>
              </a:spcBef>
              <a:defRPr/>
            </a:pPr>
            <a:r>
              <a:rPr lang="en-GB" b="1" spc="11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Deborah Hargreaves, </a:t>
            </a:r>
            <a:r>
              <a:rPr lang="en-GB" sz="1600" spc="11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Founding Director, </a:t>
            </a:r>
          </a:p>
          <a:p>
            <a:pPr lvl="0">
              <a:defRPr/>
            </a:pPr>
            <a:r>
              <a:rPr lang="en-GB" sz="1600" i="1" spc="11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High Pay Centre</a:t>
            </a:r>
          </a:p>
          <a:p>
            <a:pPr lvl="0">
              <a:spcBef>
                <a:spcPts val="600"/>
              </a:spcBef>
              <a:defRPr/>
            </a:pPr>
            <a:r>
              <a:rPr lang="en-GB" b="1" spc="11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Theresa Wallis, </a:t>
            </a:r>
            <a:r>
              <a:rPr lang="en-GB" sz="1600" spc="11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Chairman, </a:t>
            </a:r>
            <a:r>
              <a:rPr lang="en-GB" sz="1600" i="1" spc="11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LiDCO</a:t>
            </a:r>
            <a:endParaRPr lang="en-GB" sz="1600" i="1" spc="11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>
              <a:defRPr/>
            </a:pPr>
            <a:r>
              <a:rPr lang="en-GB" sz="1600" spc="11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NED, </a:t>
            </a:r>
            <a:r>
              <a:rPr lang="en-GB" sz="1600" i="1" spc="11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Special Products</a:t>
            </a:r>
          </a:p>
          <a:p>
            <a:pPr lvl="0">
              <a:spcBef>
                <a:spcPts val="600"/>
              </a:spcBef>
              <a:defRPr/>
            </a:pPr>
            <a:r>
              <a:rPr lang="en-GB" b="1" spc="11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Cliff </a:t>
            </a:r>
            <a:r>
              <a:rPr lang="en-GB" b="1" spc="11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Weight, </a:t>
            </a:r>
            <a:endParaRPr lang="en-GB" b="1" spc="110" dirty="0" smtClean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>
              <a:defRPr/>
            </a:pPr>
            <a:r>
              <a:rPr lang="en-GB" sz="1600" spc="11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Director, </a:t>
            </a:r>
            <a:r>
              <a:rPr lang="en-GB" sz="1600" i="1" spc="11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MM&amp;K</a:t>
            </a:r>
            <a:endParaRPr lang="en-GB" sz="1600" i="1" spc="11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>
              <a:spcBef>
                <a:spcPts val="600"/>
              </a:spcBef>
              <a:defRPr/>
            </a:pPr>
            <a:r>
              <a:rPr lang="en-GB" b="1" spc="11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Ken Brotherston, </a:t>
            </a:r>
            <a:r>
              <a:rPr lang="en-GB" sz="1600" spc="11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Executive Chairman, </a:t>
            </a:r>
            <a:r>
              <a:rPr lang="en-GB" sz="1600" i="1" spc="11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Directorbank</a:t>
            </a:r>
            <a:endParaRPr lang="en-GB" sz="1600" i="1" spc="11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167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8E83BB-5A75-4F96-B7B0-9292F4141433}" type="slidenum">
              <a:rPr lang="en-GB" smtClean="0"/>
              <a:pPr/>
              <a:t>4</a:t>
            </a:fld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1095" y="709551"/>
            <a:ext cx="8179055" cy="5240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3059832" y="1052736"/>
            <a:ext cx="3024336" cy="1368152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solidFill>
                  <a:schemeClr val="accent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Is the Chairman really only worth 9% of the CEO?</a:t>
            </a:r>
            <a:endParaRPr lang="en-GB" sz="2000" b="1" dirty="0">
              <a:solidFill>
                <a:schemeClr val="accent2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333376"/>
            <a:ext cx="8362950" cy="57927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sz="3600" b="1" dirty="0" smtClean="0"/>
              <a:t>The Roles of the Chairman and the CEO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E83BB-5A75-4F96-B7B0-9292F4141433}" type="slidenum">
              <a:rPr lang="en-GB" smtClean="0"/>
              <a:pPr/>
              <a:t>5</a:t>
            </a:fld>
            <a:endParaRPr lang="en-GB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xmlns="" val="3926466738"/>
              </p:ext>
            </p:extLst>
          </p:nvPr>
        </p:nvGraphicFramePr>
        <p:xfrm>
          <a:off x="395288" y="908050"/>
          <a:ext cx="8281168" cy="46815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786190"/>
            <a:ext cx="9144000" cy="30718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8E83BB-5A75-4F96-B7B0-9292F4141433}" type="slidenum">
              <a:rPr lang="en-GB" smtClean="0"/>
              <a:pPr/>
              <a:t>6</a:t>
            </a:fld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9946" y="-24"/>
            <a:ext cx="9163978" cy="6572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700055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95288" y="333376"/>
            <a:ext cx="8281168" cy="5616574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GB" sz="5100" b="1" dirty="0" smtClean="0"/>
              <a:t>Chairman Role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GB" sz="2900" b="1" dirty="0" smtClean="0"/>
              <a:t>According to the UK Corporate Governance Code, a Chairman is responsible for:</a:t>
            </a:r>
          </a:p>
          <a:p>
            <a:pPr algn="just">
              <a:spcBef>
                <a:spcPts val="1200"/>
              </a:spcBef>
            </a:pPr>
            <a:r>
              <a:rPr lang="en-GB" sz="2900" b="1" dirty="0" smtClean="0">
                <a:solidFill>
                  <a:schemeClr val="accent2">
                    <a:lumMod val="50000"/>
                  </a:schemeClr>
                </a:solidFill>
              </a:rPr>
              <a:t>Leadership of the Board</a:t>
            </a:r>
            <a:r>
              <a:rPr lang="en-GB" sz="2900" dirty="0" smtClean="0"/>
              <a:t>, ensuring its effectiveness on all aspects of its role and setting its agenda; </a:t>
            </a:r>
          </a:p>
          <a:p>
            <a:pPr algn="just">
              <a:spcBef>
                <a:spcPts val="1200"/>
              </a:spcBef>
            </a:pPr>
            <a:r>
              <a:rPr lang="en-GB" sz="2900" dirty="0" smtClean="0"/>
              <a:t>Ensuring that the directors receive </a:t>
            </a:r>
            <a:r>
              <a:rPr lang="en-GB" sz="2900" b="1" dirty="0" smtClean="0">
                <a:solidFill>
                  <a:schemeClr val="accent2">
                    <a:lumMod val="50000"/>
                  </a:schemeClr>
                </a:solidFill>
              </a:rPr>
              <a:t>accurate, timely and clear information</a:t>
            </a:r>
            <a:r>
              <a:rPr lang="en-GB" sz="2900" dirty="0" smtClean="0"/>
              <a:t>; </a:t>
            </a:r>
          </a:p>
          <a:p>
            <a:pPr algn="just">
              <a:spcBef>
                <a:spcPts val="1200"/>
              </a:spcBef>
            </a:pPr>
            <a:r>
              <a:rPr lang="en-GB" sz="2900" dirty="0" smtClean="0"/>
              <a:t>Ensuring effective </a:t>
            </a:r>
            <a:r>
              <a:rPr lang="en-GB" sz="2900" b="1" dirty="0" smtClean="0">
                <a:solidFill>
                  <a:schemeClr val="accent2">
                    <a:lumMod val="50000"/>
                  </a:schemeClr>
                </a:solidFill>
              </a:rPr>
              <a:t>communication</a:t>
            </a:r>
            <a:r>
              <a:rPr lang="en-GB" sz="2900" dirty="0" smtClean="0"/>
              <a:t> with shareholders; </a:t>
            </a:r>
          </a:p>
          <a:p>
            <a:pPr algn="just">
              <a:spcBef>
                <a:spcPts val="1200"/>
              </a:spcBef>
            </a:pPr>
            <a:r>
              <a:rPr lang="en-GB" sz="2900" b="1" dirty="0" smtClean="0">
                <a:solidFill>
                  <a:schemeClr val="accent2">
                    <a:lumMod val="50000"/>
                  </a:schemeClr>
                </a:solidFill>
              </a:rPr>
              <a:t>Facilitating</a:t>
            </a:r>
            <a:r>
              <a:rPr lang="en-GB" sz="2900" dirty="0" smtClean="0"/>
              <a:t> the effective contribution of </a:t>
            </a:r>
            <a:r>
              <a:rPr lang="en-GB" sz="2900" b="1" dirty="0" smtClean="0">
                <a:solidFill>
                  <a:schemeClr val="accent2">
                    <a:lumMod val="50000"/>
                  </a:schemeClr>
                </a:solidFill>
              </a:rPr>
              <a:t>Non-Executive Directors </a:t>
            </a:r>
            <a:r>
              <a:rPr lang="en-GB" sz="2900" dirty="0" smtClean="0"/>
              <a:t>and ensuring constructive relations between executive and Non-Executive Directors, and </a:t>
            </a:r>
          </a:p>
          <a:p>
            <a:pPr algn="just">
              <a:spcBef>
                <a:spcPts val="1200"/>
              </a:spcBef>
            </a:pPr>
            <a:r>
              <a:rPr lang="en-GB" sz="2900" dirty="0" smtClean="0"/>
              <a:t>Acting on the results of </a:t>
            </a:r>
            <a:r>
              <a:rPr lang="en-GB" sz="2900" b="1" dirty="0" smtClean="0">
                <a:solidFill>
                  <a:schemeClr val="accent2">
                    <a:lumMod val="50000"/>
                  </a:schemeClr>
                </a:solidFill>
              </a:rPr>
              <a:t>board performance evaluation </a:t>
            </a:r>
            <a:r>
              <a:rPr lang="en-GB" sz="2900" dirty="0" smtClean="0"/>
              <a:t>by recognising the strengths and addressing the weaknesses of the Board and, where appropriate, proposing new members be appointed to the Board or seeking the resignation of directors.</a:t>
            </a:r>
          </a:p>
          <a:p>
            <a:pPr marL="0" indent="0">
              <a:buNone/>
            </a:pPr>
            <a:r>
              <a:rPr lang="en-GB" sz="2900" b="1" dirty="0" smtClean="0"/>
              <a:t> 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E83BB-5A75-4F96-B7B0-9292F4141433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11509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95288" y="357287"/>
            <a:ext cx="8424862" cy="550763"/>
          </a:xfrm>
        </p:spPr>
        <p:txBody>
          <a:bodyPr>
            <a:normAutofit fontScale="90000"/>
          </a:bodyPr>
          <a:lstStyle/>
          <a:p>
            <a:pPr algn="l"/>
            <a:r>
              <a:rPr lang="en-GB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Time required</a:t>
            </a:r>
            <a:br>
              <a:rPr lang="en-GB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en-GB" sz="2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8E83BB-5A75-4F96-B7B0-9292F4141433}" type="slidenum">
              <a:rPr lang="en-GB" smtClean="0"/>
              <a:pPr/>
              <a:t>8</a:t>
            </a:fld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4300" y="396875"/>
            <a:ext cx="9258300" cy="620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8E83BB-5A75-4F96-B7B0-9292F4141433}" type="slidenum">
              <a:rPr lang="en-GB" smtClean="0"/>
              <a:pPr/>
              <a:t>9</a:t>
            </a:fld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6610"/>
            <a:ext cx="9143999" cy="6651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700055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5416</TotalTime>
  <Words>932</Words>
  <Application>Microsoft Office PowerPoint</Application>
  <PresentationFormat>On-screen Show (4:3)</PresentationFormat>
  <Paragraphs>231</Paragraphs>
  <Slides>30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Office Theme</vt:lpstr>
      <vt:lpstr>Custom Design</vt:lpstr>
      <vt:lpstr>1_Custom Design</vt:lpstr>
      <vt:lpstr>2_Custom Design</vt:lpstr>
      <vt:lpstr>CHAIRMEN AND NON-EXECUTIVE DIRECTORS’ REMUNERATION</vt:lpstr>
      <vt:lpstr>Slide 2</vt:lpstr>
      <vt:lpstr>Slide 3</vt:lpstr>
      <vt:lpstr>Slide 4</vt:lpstr>
      <vt:lpstr>Slide 5</vt:lpstr>
      <vt:lpstr>Slide 6</vt:lpstr>
      <vt:lpstr>Slide 7</vt:lpstr>
      <vt:lpstr>Time required </vt:lpstr>
      <vt:lpstr>Slide 9</vt:lpstr>
      <vt:lpstr>FTSE 100 Chairman Fees</vt:lpstr>
      <vt:lpstr>Chairman’s Remuneration – Quoted and AIM companies.  Source: MM&amp;K/Manifest survey</vt:lpstr>
      <vt:lpstr>Slide 12</vt:lpstr>
      <vt:lpstr>Daily Rates in £’s (Median) – Listed</vt:lpstr>
      <vt:lpstr>NED responsibilities ranked in order of importance</vt:lpstr>
      <vt:lpstr>NED responsibilities ranked in order of importance</vt:lpstr>
      <vt:lpstr>NEDs – Fees £ (Median)</vt:lpstr>
      <vt:lpstr>Equity Based Remuneration</vt:lpstr>
      <vt:lpstr>Slide 18</vt:lpstr>
      <vt:lpstr>Slide 19</vt:lpstr>
      <vt:lpstr>The NED operating model</vt:lpstr>
      <vt:lpstr>NED skills and behaviours  ranked in order of importance </vt:lpstr>
      <vt:lpstr>% of respondents stating boards are fully effective</vt:lpstr>
      <vt:lpstr>Board Effectiveness: % with concerns about the NEDs ability to:</vt:lpstr>
      <vt:lpstr>Slide 24</vt:lpstr>
      <vt:lpstr>Winning is more important than ethics</vt:lpstr>
      <vt:lpstr>NEDs should influence morality in the boardroom</vt:lpstr>
      <vt:lpstr>Aggressive corporate tax planning is entirely appropriate behaviour</vt:lpstr>
      <vt:lpstr>NEDs who are perceived as difficult are side-lined or marginalised</vt:lpstr>
      <vt:lpstr>Slide 29</vt:lpstr>
      <vt:lpstr>Slide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LIFE IN THE  BOARDROOM 2012 CHAIRMAN &amp; NON EXECUTIVE DIRECTOR SURVEY</dc:title>
  <dc:creator>weightc</dc:creator>
  <cp:lastModifiedBy>weightc</cp:lastModifiedBy>
  <cp:revision>323</cp:revision>
  <cp:lastPrinted>2013-02-11T15:55:47Z</cp:lastPrinted>
  <dcterms:created xsi:type="dcterms:W3CDTF">2012-01-19T17:15:09Z</dcterms:created>
  <dcterms:modified xsi:type="dcterms:W3CDTF">2013-04-29T13:50:40Z</dcterms:modified>
</cp:coreProperties>
</file>