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sldIdLst>
    <p:sldId id="278" r:id="rId2"/>
    <p:sldId id="302" r:id="rId3"/>
    <p:sldId id="273" r:id="rId4"/>
    <p:sldId id="274" r:id="rId5"/>
    <p:sldId id="281" r:id="rId6"/>
    <p:sldId id="282" r:id="rId7"/>
    <p:sldId id="301" r:id="rId8"/>
    <p:sldId id="283" r:id="rId9"/>
    <p:sldId id="284" r:id="rId10"/>
    <p:sldId id="290" r:id="rId11"/>
    <p:sldId id="291" r:id="rId12"/>
    <p:sldId id="286" r:id="rId13"/>
    <p:sldId id="287" r:id="rId14"/>
    <p:sldId id="293" r:id="rId15"/>
    <p:sldId id="303" r:id="rId16"/>
    <p:sldId id="295" r:id="rId17"/>
    <p:sldId id="265" r:id="rId18"/>
    <p:sldId id="267" r:id="rId19"/>
    <p:sldId id="263" r:id="rId20"/>
    <p:sldId id="268" r:id="rId21"/>
    <p:sldId id="296" r:id="rId22"/>
    <p:sldId id="257" r:id="rId23"/>
    <p:sldId id="297" r:id="rId24"/>
    <p:sldId id="294" r:id="rId25"/>
    <p:sldId id="298" r:id="rId26"/>
    <p:sldId id="300" r:id="rId27"/>
    <p:sldId id="299" r:id="rId2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-2424" y="-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mmksrv01\remco\PROJ\T1709%20-%20Exec%20Dir%20Survey\May%202013\130605%20Supporting%20tables%20and%20charts%20for%20report%20-May%202013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mmksrv01\remco\PROJ\T1709%20-%20Exec%20Dir%20Survey\May%202013\130605%20Supporting%20tables%20and%20charts%20for%20report%20-May%202013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eightc\Documents\130605%20Supporting%20tables%20and%20charts%20for%20report%20-May%202013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eightc\Documents\130605%20Supporting%20tables%20and%20charts%20for%20report%20-May%202013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mmksrv01\remco\Marketing\Cliff%20Weight\Dir%20Rem%20Book\book%20new%20disclosre%20rules%20and%20examples%20(2)%20for%20Finaical%20Worl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26"/>
  <c:chart>
    <c:autoTitleDeleted val="1"/>
    <c:plotArea>
      <c:layout>
        <c:manualLayout>
          <c:layoutTarget val="inner"/>
          <c:xMode val="edge"/>
          <c:yMode val="edge"/>
          <c:x val="0.11964129483814524"/>
          <c:y val="5.1400554097404488E-2"/>
          <c:w val="0.86369203849518927"/>
          <c:h val="0.79523549139690852"/>
        </c:manualLayout>
      </c:layout>
      <c:areaChart>
        <c:grouping val="stacked"/>
        <c:ser>
          <c:idx val="0"/>
          <c:order val="0"/>
          <c:tx>
            <c:strRef>
              <c:f>'new page 49'!$AK$60</c:f>
              <c:strCache>
                <c:ptCount val="1"/>
                <c:pt idx="0">
                  <c:v> Salary </c:v>
                </c:pt>
              </c:strCache>
            </c:strRef>
          </c:tx>
          <c:cat>
            <c:numRef>
              <c:f>'new page 49'!$AJ$61:$AJ$75</c:f>
              <c:numCache>
                <c:formatCode>General</c:formatCode>
                <c:ptCount val="15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</c:numCache>
            </c:numRef>
          </c:cat>
          <c:val>
            <c:numRef>
              <c:f>'new page 49'!$AK$61:$AK$75</c:f>
              <c:numCache>
                <c:formatCode>_-* #,##0_-;\-* #,##0_-;_-* "-"??_-;_-@_-</c:formatCode>
                <c:ptCount val="15"/>
                <c:pt idx="0">
                  <c:v>424918.89788235293</c:v>
                </c:pt>
                <c:pt idx="1">
                  <c:v>443742.68041237118</c:v>
                </c:pt>
                <c:pt idx="2">
                  <c:v>499429.1632653061</c:v>
                </c:pt>
                <c:pt idx="3">
                  <c:v>525261.7454545456</c:v>
                </c:pt>
                <c:pt idx="4">
                  <c:v>620430.6025641025</c:v>
                </c:pt>
                <c:pt idx="5">
                  <c:v>658671.38864864875</c:v>
                </c:pt>
                <c:pt idx="6">
                  <c:v>671545.85000000009</c:v>
                </c:pt>
                <c:pt idx="7">
                  <c:v>716209</c:v>
                </c:pt>
                <c:pt idx="8">
                  <c:v>711409.57187500002</c:v>
                </c:pt>
                <c:pt idx="9">
                  <c:v>755311.47</c:v>
                </c:pt>
                <c:pt idx="10">
                  <c:v>810000</c:v>
                </c:pt>
                <c:pt idx="11">
                  <c:v>818000</c:v>
                </c:pt>
                <c:pt idx="12">
                  <c:v>825000</c:v>
                </c:pt>
                <c:pt idx="13">
                  <c:v>849509</c:v>
                </c:pt>
                <c:pt idx="14">
                  <c:v>861594.16202247201</c:v>
                </c:pt>
              </c:numCache>
            </c:numRef>
          </c:val>
        </c:ser>
        <c:ser>
          <c:idx val="1"/>
          <c:order val="1"/>
          <c:tx>
            <c:strRef>
              <c:f>'new page 49'!$AL$60</c:f>
              <c:strCache>
                <c:ptCount val="1"/>
                <c:pt idx="0">
                  <c:v>Cash Bonus</c:v>
                </c:pt>
              </c:strCache>
            </c:strRef>
          </c:tx>
          <c:cat>
            <c:numRef>
              <c:f>'new page 49'!$AJ$61:$AJ$75</c:f>
              <c:numCache>
                <c:formatCode>General</c:formatCode>
                <c:ptCount val="15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</c:numCache>
            </c:numRef>
          </c:cat>
          <c:val>
            <c:numRef>
              <c:f>'new page 49'!$AL$61:$AL$75</c:f>
              <c:numCache>
                <c:formatCode>_-* #,##0_-;\-* #,##0_-;_-* "-"??_-;_-@_-</c:formatCode>
                <c:ptCount val="15"/>
                <c:pt idx="0">
                  <c:v>188000</c:v>
                </c:pt>
                <c:pt idx="1">
                  <c:v>213820.36804123715</c:v>
                </c:pt>
                <c:pt idx="2">
                  <c:v>344578.61224489793</c:v>
                </c:pt>
                <c:pt idx="3">
                  <c:v>368670.00909090915</c:v>
                </c:pt>
                <c:pt idx="4">
                  <c:v>504199.03179487184</c:v>
                </c:pt>
                <c:pt idx="5">
                  <c:v>581131.63283783791</c:v>
                </c:pt>
                <c:pt idx="6">
                  <c:v>635354.35000000009</c:v>
                </c:pt>
                <c:pt idx="7">
                  <c:v>623464</c:v>
                </c:pt>
                <c:pt idx="8">
                  <c:v>740413.65225000004</c:v>
                </c:pt>
                <c:pt idx="9">
                  <c:v>828483.43</c:v>
                </c:pt>
                <c:pt idx="10">
                  <c:v>750000</c:v>
                </c:pt>
                <c:pt idx="11">
                  <c:v>715000</c:v>
                </c:pt>
                <c:pt idx="12">
                  <c:v>857000</c:v>
                </c:pt>
                <c:pt idx="13">
                  <c:v>794063</c:v>
                </c:pt>
                <c:pt idx="14">
                  <c:v>640261.03179775283</c:v>
                </c:pt>
              </c:numCache>
            </c:numRef>
          </c:val>
        </c:ser>
        <c:ser>
          <c:idx val="2"/>
          <c:order val="2"/>
          <c:tx>
            <c:strRef>
              <c:f>'new page 49'!$AM$60</c:f>
              <c:strCache>
                <c:ptCount val="1"/>
                <c:pt idx="0">
                  <c:v>Deferred Bonus</c:v>
                </c:pt>
              </c:strCache>
            </c:strRef>
          </c:tx>
          <c:cat>
            <c:numRef>
              <c:f>'new page 49'!$AJ$61:$AJ$75</c:f>
              <c:numCache>
                <c:formatCode>General</c:formatCode>
                <c:ptCount val="15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</c:numCache>
            </c:numRef>
          </c:cat>
          <c:val>
            <c:numRef>
              <c:f>'new page 49'!$AM$61:$AM$75</c:f>
              <c:numCache>
                <c:formatCode>_-* #,##0_-;\-* #,##0_-;_-* "-"??_-;_-@_-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3809</c:v>
                </c:pt>
                <c:pt idx="3">
                  <c:v>3224</c:v>
                </c:pt>
                <c:pt idx="4">
                  <c:v>68652</c:v>
                </c:pt>
                <c:pt idx="5">
                  <c:v>127334</c:v>
                </c:pt>
                <c:pt idx="6">
                  <c:v>223697</c:v>
                </c:pt>
                <c:pt idx="7">
                  <c:v>298593</c:v>
                </c:pt>
                <c:pt idx="8">
                  <c:v>249471</c:v>
                </c:pt>
                <c:pt idx="9">
                  <c:v>349754</c:v>
                </c:pt>
                <c:pt idx="10">
                  <c:v>376956</c:v>
                </c:pt>
                <c:pt idx="11">
                  <c:v>462000</c:v>
                </c:pt>
                <c:pt idx="12">
                  <c:v>488000</c:v>
                </c:pt>
                <c:pt idx="13">
                  <c:v>802828</c:v>
                </c:pt>
                <c:pt idx="14">
                  <c:v>805171.85001685377</c:v>
                </c:pt>
              </c:numCache>
            </c:numRef>
          </c:val>
        </c:ser>
        <c:dLbls/>
        <c:axId val="91667456"/>
        <c:axId val="91726592"/>
      </c:areaChart>
      <c:catAx>
        <c:axId val="9166745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1726592"/>
        <c:crosses val="autoZero"/>
        <c:auto val="1"/>
        <c:lblAlgn val="ctr"/>
        <c:lblOffset val="100"/>
      </c:catAx>
      <c:valAx>
        <c:axId val="91726592"/>
        <c:scaling>
          <c:orientation val="minMax"/>
        </c:scaling>
        <c:axPos val="l"/>
        <c:majorGridlines/>
        <c:numFmt formatCode="_-* #,##0_-;\-* #,##0_-;_-* &quot;-&quot;??_-;_-@_-" sourceLinked="1"/>
        <c:tickLblPos val="nextTo"/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166745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7284623797025389"/>
          <c:y val="0.30232689648239242"/>
          <c:w val="0.14099660979877518"/>
          <c:h val="0.50645238013505478"/>
        </c:manualLayout>
      </c:layout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zero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26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GB" sz="1200" b="1" i="0" u="none" strike="noStrike" baseline="0">
                <a:solidFill>
                  <a:srgbClr val="000000"/>
                </a:solidFill>
                <a:latin typeface="Calibri"/>
              </a:rPr>
              <a:t>CEO Total Remuneration Realised - Average of FTSE 100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GB" sz="1200" b="1" i="0" u="none" strike="noStrike" baseline="0">
                <a:solidFill>
                  <a:srgbClr val="000000"/>
                </a:solidFill>
                <a:latin typeface="Calibri"/>
              </a:rPr>
              <a:t>increases by 10% to £4.25 million </a:t>
            </a:r>
          </a:p>
        </c:rich>
      </c:tx>
      <c:layout>
        <c:manualLayout>
          <c:xMode val="edge"/>
          <c:yMode val="edge"/>
          <c:x val="0.18597226527786404"/>
          <c:y val="2.7778023074218554E-2"/>
        </c:manualLayout>
      </c:layout>
      <c:overlay val="1"/>
    </c:title>
    <c:plotArea>
      <c:layout>
        <c:manualLayout>
          <c:layoutTarget val="inner"/>
          <c:xMode val="edge"/>
          <c:yMode val="edge"/>
          <c:x val="0.16096017525368372"/>
          <c:y val="0.14732085908616271"/>
          <c:w val="0.63941533883067769"/>
          <c:h val="0.76288826799875864"/>
        </c:manualLayout>
      </c:layout>
      <c:barChart>
        <c:barDir val="col"/>
        <c:grouping val="stacked"/>
        <c:ser>
          <c:idx val="4"/>
          <c:order val="0"/>
          <c:tx>
            <c:strRef>
              <c:f>'[1]summary and chart'!$A$30</c:f>
              <c:strCache>
                <c:ptCount val="1"/>
                <c:pt idx="0">
                  <c:v>Salary</c:v>
                </c:pt>
              </c:strCache>
            </c:strRef>
          </c:tx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Val val="1"/>
          </c:dLbls>
          <c:cat>
            <c:numRef>
              <c:f>'[1]summary and chart'!$B$25:$C$25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'[1]summary and chart'!$B$30:$C$30</c:f>
              <c:numCache>
                <c:formatCode>_-"£"* #,##0_-;\-"£"* #,##0_-;_-"£"* "-"??_-;_-@_-</c:formatCode>
                <c:ptCount val="2"/>
                <c:pt idx="0" formatCode="&quot;£&quot;#,##0">
                  <c:v>849509</c:v>
                </c:pt>
                <c:pt idx="1">
                  <c:v>861594.16202247201</c:v>
                </c:pt>
              </c:numCache>
            </c:numRef>
          </c:val>
        </c:ser>
        <c:ser>
          <c:idx val="2"/>
          <c:order val="1"/>
          <c:tx>
            <c:strRef>
              <c:f>'[1]summary and chart'!$A$28</c:f>
              <c:strCache>
                <c:ptCount val="1"/>
                <c:pt idx="0">
                  <c:v>Pension</c:v>
                </c:pt>
              </c:strCache>
            </c:strRef>
          </c:tx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Val val="1"/>
          </c:dLbls>
          <c:cat>
            <c:numRef>
              <c:f>'[1]summary and chart'!$B$25:$C$25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'[1]summary and chart'!$B$28:$C$28</c:f>
              <c:numCache>
                <c:formatCode>_-"£"* #,##0_-;\-"£"* #,##0_-;_-"£"* "-"??_-;_-@_-</c:formatCode>
                <c:ptCount val="2"/>
                <c:pt idx="0" formatCode="&quot;£&quot;#,##0">
                  <c:v>581481</c:v>
                </c:pt>
                <c:pt idx="1">
                  <c:v>506700.63842696632</c:v>
                </c:pt>
              </c:numCache>
            </c:numRef>
          </c:val>
        </c:ser>
        <c:ser>
          <c:idx val="3"/>
          <c:order val="2"/>
          <c:tx>
            <c:strRef>
              <c:f>'[1]summary and chart'!$A$29</c:f>
              <c:strCache>
                <c:ptCount val="1"/>
                <c:pt idx="0">
                  <c:v>Other</c:v>
                </c:pt>
              </c:strCache>
            </c:strRef>
          </c:tx>
          <c:cat>
            <c:numRef>
              <c:f>'[1]summary and chart'!$B$25:$C$25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'[1]summary and chart'!$B$29:$C$29</c:f>
              <c:numCache>
                <c:formatCode>_-"£"* #,##0_-;\-"£"* #,##0_-;_-"£"* "-"??_-;_-@_-</c:formatCode>
                <c:ptCount val="2"/>
                <c:pt idx="0" formatCode="&quot;£&quot;#,##0">
                  <c:v>95951</c:v>
                </c:pt>
                <c:pt idx="1">
                  <c:v>86920.414606741571</c:v>
                </c:pt>
              </c:numCache>
            </c:numRef>
          </c:val>
        </c:ser>
        <c:ser>
          <c:idx val="1"/>
          <c:order val="3"/>
          <c:tx>
            <c:strRef>
              <c:f>'[1]summary and chart'!$A$27</c:f>
              <c:strCache>
                <c:ptCount val="1"/>
                <c:pt idx="0">
                  <c:v>Cash Bonus</c:v>
                </c:pt>
              </c:strCache>
            </c:strRef>
          </c:tx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Val val="1"/>
          </c:dLbls>
          <c:cat>
            <c:numRef>
              <c:f>'[1]summary and chart'!$B$25:$C$25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'[1]summary and chart'!$B$27:$C$27</c:f>
              <c:numCache>
                <c:formatCode>_-"£"* #,##0_-;\-"£"* #,##0_-;_-"£"* "-"??_-;_-@_-</c:formatCode>
                <c:ptCount val="2"/>
                <c:pt idx="0" formatCode="&quot;£&quot;#,##0">
                  <c:v>794063</c:v>
                </c:pt>
                <c:pt idx="1">
                  <c:v>640261.03179775283</c:v>
                </c:pt>
              </c:numCache>
            </c:numRef>
          </c:val>
        </c:ser>
        <c:ser>
          <c:idx val="0"/>
          <c:order val="4"/>
          <c:tx>
            <c:strRef>
              <c:f>'[1]summary and chart'!$A$26</c:f>
              <c:strCache>
                <c:ptCount val="1"/>
                <c:pt idx="0">
                  <c:v>LTI</c:v>
                </c:pt>
              </c:strCache>
            </c:strRef>
          </c:tx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Val val="1"/>
          </c:dLbls>
          <c:cat>
            <c:numRef>
              <c:f>'[1]summary and chart'!$B$25:$C$25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'[1]summary and chart'!$B$26:$C$26</c:f>
              <c:numCache>
                <c:formatCode>_-* #,##0_-;\-* #,##0_-;_-* "-"??_-;_-@_-</c:formatCode>
                <c:ptCount val="2"/>
                <c:pt idx="0">
                  <c:v>1535973.21902377</c:v>
                </c:pt>
                <c:pt idx="1">
                  <c:v>2157448.2404093258</c:v>
                </c:pt>
              </c:numCache>
            </c:numRef>
          </c:val>
        </c:ser>
        <c:dLbls/>
        <c:overlap val="100"/>
        <c:serLines/>
        <c:axId val="116038656"/>
        <c:axId val="116069120"/>
      </c:barChart>
      <c:catAx>
        <c:axId val="11603865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6069120"/>
        <c:crosses val="autoZero"/>
        <c:auto val="1"/>
        <c:lblAlgn val="ctr"/>
        <c:lblOffset val="100"/>
      </c:catAx>
      <c:valAx>
        <c:axId val="116069120"/>
        <c:scaling>
          <c:orientation val="minMax"/>
        </c:scaling>
        <c:axPos val="l"/>
        <c:numFmt formatCode="&quot;£&quot;#,##0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6038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511893690454062"/>
          <c:y val="0.28349007775897206"/>
          <c:w val="0.18110256887180443"/>
          <c:h val="0.43613837989877463"/>
        </c:manualLayout>
      </c:layout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26"/>
  <c:chart>
    <c:autoTitleDeleted val="1"/>
    <c:plotArea>
      <c:layout/>
      <c:lineChart>
        <c:grouping val="standard"/>
        <c:ser>
          <c:idx val="0"/>
          <c:order val="0"/>
          <c:tx>
            <c:strRef>
              <c:f>'new page 49'!$X$123</c:f>
              <c:strCache>
                <c:ptCount val="1"/>
                <c:pt idx="0">
                  <c:v> Total Remuneration Awarded (EV) £ </c:v>
                </c:pt>
              </c:strCache>
            </c:strRef>
          </c:tx>
          <c:marker>
            <c:symbol val="none"/>
          </c:marker>
          <c:cat>
            <c:numRef>
              <c:f>'new page 49'!$W$124:$W$138</c:f>
              <c:numCache>
                <c:formatCode>General</c:formatCode>
                <c:ptCount val="15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</c:numCache>
            </c:numRef>
          </c:cat>
          <c:val>
            <c:numRef>
              <c:f>'new page 49'!$X$124:$X$138</c:f>
              <c:numCache>
                <c:formatCode>_-* #,##0_-;\-* #,##0_-;_-* "-"??_-;_-@_-</c:formatCode>
                <c:ptCount val="15"/>
                <c:pt idx="0">
                  <c:v>100</c:v>
                </c:pt>
                <c:pt idx="1">
                  <c:v>123.19753640627901</c:v>
                </c:pt>
                <c:pt idx="2">
                  <c:v>168.28647172593659</c:v>
                </c:pt>
                <c:pt idx="3">
                  <c:v>180.13189189315003</c:v>
                </c:pt>
                <c:pt idx="4">
                  <c:v>259.3219512415825</c:v>
                </c:pt>
                <c:pt idx="5">
                  <c:v>277.93575859890984</c:v>
                </c:pt>
                <c:pt idx="6">
                  <c:v>307.95100639589901</c:v>
                </c:pt>
                <c:pt idx="7">
                  <c:v>329.6484629282715</c:v>
                </c:pt>
                <c:pt idx="8">
                  <c:v>330.07554083888886</c:v>
                </c:pt>
                <c:pt idx="9">
                  <c:v>386.74788520856487</c:v>
                </c:pt>
                <c:pt idx="10">
                  <c:v>394.83603733995335</c:v>
                </c:pt>
                <c:pt idx="11">
                  <c:v>388.55138085879696</c:v>
                </c:pt>
                <c:pt idx="12">
                  <c:v>423.46613908744359</c:v>
                </c:pt>
                <c:pt idx="13">
                  <c:v>475.93264603408312</c:v>
                </c:pt>
                <c:pt idx="14">
                  <c:v>450.54743062187003</c:v>
                </c:pt>
              </c:numCache>
            </c:numRef>
          </c:val>
        </c:ser>
        <c:ser>
          <c:idx val="2"/>
          <c:order val="1"/>
          <c:tx>
            <c:strRef>
              <c:f>'new page 49'!$Z$123</c:f>
              <c:strCache>
                <c:ptCount val="1"/>
                <c:pt idx="0">
                  <c:v> Turnover £bn </c:v>
                </c:pt>
              </c:strCache>
            </c:strRef>
          </c:tx>
          <c:marker>
            <c:symbol val="none"/>
          </c:marker>
          <c:cat>
            <c:numRef>
              <c:f>'new page 49'!$W$124:$W$138</c:f>
              <c:numCache>
                <c:formatCode>General</c:formatCode>
                <c:ptCount val="15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</c:numCache>
            </c:numRef>
          </c:cat>
          <c:val>
            <c:numRef>
              <c:f>'new page 49'!$Z$124:$Z$138</c:f>
              <c:numCache>
                <c:formatCode>_-* #,##0_-;\-* #,##0_-;_-* "-"??_-;_-@_-</c:formatCode>
                <c:ptCount val="15"/>
                <c:pt idx="0">
                  <c:v>100</c:v>
                </c:pt>
                <c:pt idx="1">
                  <c:v>98.459848969039513</c:v>
                </c:pt>
                <c:pt idx="2">
                  <c:v>118.5204622268882</c:v>
                </c:pt>
                <c:pt idx="3">
                  <c:v>140.47314065281108</c:v>
                </c:pt>
                <c:pt idx="4">
                  <c:v>140.16755638449322</c:v>
                </c:pt>
                <c:pt idx="5">
                  <c:v>150.82326908612137</c:v>
                </c:pt>
                <c:pt idx="6">
                  <c:v>152.90455253062328</c:v>
                </c:pt>
                <c:pt idx="7">
                  <c:v>164.69964783646981</c:v>
                </c:pt>
                <c:pt idx="8">
                  <c:v>194.17221639668023</c:v>
                </c:pt>
                <c:pt idx="9">
                  <c:v>202.84061891438918</c:v>
                </c:pt>
                <c:pt idx="10">
                  <c:v>211.50902143209808</c:v>
                </c:pt>
                <c:pt idx="11">
                  <c:v>221.06160100661336</c:v>
                </c:pt>
                <c:pt idx="12">
                  <c:v>229.52196186389725</c:v>
                </c:pt>
                <c:pt idx="13">
                  <c:v>310.1728665608843</c:v>
                </c:pt>
                <c:pt idx="14">
                  <c:v>315.52985164460534</c:v>
                </c:pt>
              </c:numCache>
            </c:numRef>
          </c:val>
        </c:ser>
        <c:ser>
          <c:idx val="1"/>
          <c:order val="2"/>
          <c:tx>
            <c:strRef>
              <c:f>'new page 49'!$Y$123</c:f>
              <c:strCache>
                <c:ptCount val="1"/>
                <c:pt idx="0">
                  <c:v> Market Capitalisation £bn </c:v>
                </c:pt>
              </c:strCache>
            </c:strRef>
          </c:tx>
          <c:marker>
            <c:symbol val="none"/>
          </c:marker>
          <c:cat>
            <c:numRef>
              <c:f>'new page 49'!$W$124:$W$138</c:f>
              <c:numCache>
                <c:formatCode>General</c:formatCode>
                <c:ptCount val="15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</c:numCache>
            </c:numRef>
          </c:cat>
          <c:val>
            <c:numRef>
              <c:f>'new page 49'!$Y$124:$Y$138</c:f>
              <c:numCache>
                <c:formatCode>_-* #,##0_-;\-* #,##0_-;_-* "-"??_-;_-@_-</c:formatCode>
                <c:ptCount val="15"/>
                <c:pt idx="0">
                  <c:v>100</c:v>
                </c:pt>
                <c:pt idx="1">
                  <c:v>99.324661797056947</c:v>
                </c:pt>
                <c:pt idx="2">
                  <c:v>136.64563859587398</c:v>
                </c:pt>
                <c:pt idx="3">
                  <c:v>122.59991772955254</c:v>
                </c:pt>
                <c:pt idx="4">
                  <c:v>90.309169710794919</c:v>
                </c:pt>
                <c:pt idx="5">
                  <c:v>100.31639201482312</c:v>
                </c:pt>
                <c:pt idx="6">
                  <c:v>113.19584087972989</c:v>
                </c:pt>
                <c:pt idx="7">
                  <c:v>117.97377892624273</c:v>
                </c:pt>
                <c:pt idx="8">
                  <c:v>146.01672637592344</c:v>
                </c:pt>
                <c:pt idx="9">
                  <c:v>136.3467444967232</c:v>
                </c:pt>
                <c:pt idx="10">
                  <c:v>151.81871550344351</c:v>
                </c:pt>
                <c:pt idx="11">
                  <c:v>138.10668119873759</c:v>
                </c:pt>
                <c:pt idx="12">
                  <c:v>142.13906364236408</c:v>
                </c:pt>
                <c:pt idx="13">
                  <c:v>154.55738424915964</c:v>
                </c:pt>
                <c:pt idx="14">
                  <c:v>161.10189810747579</c:v>
                </c:pt>
              </c:numCache>
            </c:numRef>
          </c:val>
        </c:ser>
        <c:ser>
          <c:idx val="3"/>
          <c:order val="3"/>
          <c:tx>
            <c:strRef>
              <c:f>'new page 49'!$AA$123</c:f>
              <c:strCache>
                <c:ptCount val="1"/>
                <c:pt idx="0">
                  <c:v> FTSE 100 Index in 000's </c:v>
                </c:pt>
              </c:strCache>
            </c:strRef>
          </c:tx>
          <c:marker>
            <c:symbol val="none"/>
          </c:marker>
          <c:cat>
            <c:numRef>
              <c:f>'new page 49'!$W$124:$W$138</c:f>
              <c:numCache>
                <c:formatCode>General</c:formatCode>
                <c:ptCount val="15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</c:numCache>
            </c:numRef>
          </c:cat>
          <c:val>
            <c:numRef>
              <c:f>'new page 49'!$AA$124:$AA$138</c:f>
              <c:numCache>
                <c:formatCode>_-* #,##0_-;\-* #,##0_-;_-* "-"??_-;_-@_-</c:formatCode>
                <c:ptCount val="15"/>
                <c:pt idx="0">
                  <c:v>100</c:v>
                </c:pt>
                <c:pt idx="1">
                  <c:v>106.30936227951152</c:v>
                </c:pt>
                <c:pt idx="2">
                  <c:v>106.78426051560382</c:v>
                </c:pt>
                <c:pt idx="3">
                  <c:v>87.601763907734053</c:v>
                </c:pt>
                <c:pt idx="4">
                  <c:v>60.498643147896878</c:v>
                </c:pt>
                <c:pt idx="5">
                  <c:v>74.474219810040722</c:v>
                </c:pt>
                <c:pt idx="6">
                  <c:v>81.648575305291715</c:v>
                </c:pt>
                <c:pt idx="7">
                  <c:v>95.284938941655355</c:v>
                </c:pt>
                <c:pt idx="8">
                  <c:v>105.51221166892809</c:v>
                </c:pt>
                <c:pt idx="9">
                  <c:v>109.51492537313432</c:v>
                </c:pt>
                <c:pt idx="10">
                  <c:v>77.374491180461305</c:v>
                </c:pt>
                <c:pt idx="11">
                  <c:v>91.791044776119406</c:v>
                </c:pt>
                <c:pt idx="12">
                  <c:v>102.0013568521031</c:v>
                </c:pt>
                <c:pt idx="13">
                  <c:v>96.675712347354121</c:v>
                </c:pt>
                <c:pt idx="14">
                  <c:v>100.03392130257801</c:v>
                </c:pt>
              </c:numCache>
            </c:numRef>
          </c:val>
        </c:ser>
        <c:dLbls/>
        <c:marker val="1"/>
        <c:axId val="115344896"/>
        <c:axId val="115346432"/>
      </c:lineChart>
      <c:catAx>
        <c:axId val="11534489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15346432"/>
        <c:crosses val="autoZero"/>
        <c:auto val="1"/>
        <c:lblAlgn val="ctr"/>
        <c:lblOffset val="100"/>
      </c:catAx>
      <c:valAx>
        <c:axId val="115346432"/>
        <c:scaling>
          <c:orientation val="minMax"/>
        </c:scaling>
        <c:axPos val="l"/>
        <c:majorGridlines/>
        <c:numFmt formatCode="_-* #,##0_-;\-* #,##0_-;_-* &quot;-&quot;??_-;_-@_-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15344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832721472516901"/>
          <c:y val="4.8077002079658988E-2"/>
          <c:w val="0.18167278527483097"/>
          <c:h val="0.83846291626925296"/>
        </c:manualLayout>
      </c:layout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26"/>
  <c:chart>
    <c:title>
      <c:tx>
        <c:rich>
          <a:bodyPr/>
          <a:lstStyle/>
          <a:p>
            <a:pPr>
              <a:defRPr sz="1600"/>
            </a:pPr>
            <a:r>
              <a:rPr lang="en-GB" sz="1600"/>
              <a:t>CEO Pay / Market Cap (bp = basis points)</a:t>
            </a:r>
          </a:p>
        </c:rich>
      </c:tx>
      <c:layout/>
      <c:overlay val="1"/>
      <c:spPr>
        <a:solidFill>
          <a:schemeClr val="bg1"/>
        </a:solidFill>
      </c:spPr>
    </c:title>
    <c:plotArea>
      <c:layout/>
      <c:lineChart>
        <c:grouping val="standard"/>
        <c:ser>
          <c:idx val="0"/>
          <c:order val="0"/>
          <c:tx>
            <c:strRef>
              <c:f>'new page 49'!$AC$60</c:f>
              <c:strCache>
                <c:ptCount val="1"/>
                <c:pt idx="0">
                  <c:v>CEO Pay / Market Cap (bp)</c:v>
                </c:pt>
              </c:strCache>
            </c:strRef>
          </c:tx>
          <c:spPr>
            <a:ln w="76200"/>
          </c:spPr>
          <c:marker>
            <c:symbol val="none"/>
          </c:marker>
          <c:cat>
            <c:numRef>
              <c:f>'new page 49'!$AB$61:$AB$75</c:f>
              <c:numCache>
                <c:formatCode>General</c:formatCode>
                <c:ptCount val="15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</c:numCache>
            </c:numRef>
          </c:cat>
          <c:val>
            <c:numRef>
              <c:f>'new page 49'!$AC$61:$AC$75</c:f>
              <c:numCache>
                <c:formatCode>_-* #,##0.0_-;\-* #,##0.0_-;_-* "-"??_-;_-@_-</c:formatCode>
                <c:ptCount val="15"/>
                <c:pt idx="0">
                  <c:v>0.96935904168546838</c:v>
                </c:pt>
                <c:pt idx="1">
                  <c:v>1.2023463626063891</c:v>
                </c:pt>
                <c:pt idx="2">
                  <c:v>1.1938179266982349</c:v>
                </c:pt>
                <c:pt idx="3">
                  <c:v>1.4242462909944036</c:v>
                </c:pt>
                <c:pt idx="4">
                  <c:v>2.7835055836361935</c:v>
                </c:pt>
                <c:pt idx="5">
                  <c:v>2.6856980718141505</c:v>
                </c:pt>
                <c:pt idx="6">
                  <c:v>2.6371560132070151</c:v>
                </c:pt>
                <c:pt idx="7">
                  <c:v>2.7086334016393447</c:v>
                </c:pt>
                <c:pt idx="8">
                  <c:v>2.1912675204596024</c:v>
                </c:pt>
                <c:pt idx="9">
                  <c:v>2.7495893705673771</c:v>
                </c:pt>
                <c:pt idx="10">
                  <c:v>2.5210191082802549</c:v>
                </c:pt>
                <c:pt idx="11">
                  <c:v>2.727209074359334</c:v>
                </c:pt>
                <c:pt idx="12">
                  <c:v>2.8879515613307034</c:v>
                </c:pt>
                <c:pt idx="13">
                  <c:v>2.9849729659159676</c:v>
                </c:pt>
                <c:pt idx="14">
                  <c:v>2.7109688384310804</c:v>
                </c:pt>
              </c:numCache>
            </c:numRef>
          </c:val>
        </c:ser>
        <c:dLbls/>
        <c:marker val="1"/>
        <c:axId val="116247552"/>
        <c:axId val="116265728"/>
      </c:lineChart>
      <c:catAx>
        <c:axId val="11624755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16265728"/>
        <c:crosses val="autoZero"/>
        <c:auto val="1"/>
        <c:lblAlgn val="ctr"/>
        <c:lblOffset val="100"/>
      </c:catAx>
      <c:valAx>
        <c:axId val="116265728"/>
        <c:scaling>
          <c:orientation val="minMax"/>
        </c:scaling>
        <c:axPos val="l"/>
        <c:majorGridlines/>
        <c:numFmt formatCode="_-* #,##0.0_-;\-* #,##0.0_-;_-* &quot;-&quot;??_-;_-@_-" sourceLinked="1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116247552"/>
        <c:crosses val="autoZero"/>
        <c:crossBetween val="between"/>
      </c:valAx>
    </c:plotArea>
    <c:plotVisOnly val="1"/>
    <c:dispBlanksAs val="gap"/>
  </c:chart>
  <c:spPr>
    <a:noFill/>
    <a:ln>
      <a:noFill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 sz="1800"/>
            </a:pPr>
            <a:r>
              <a:rPr lang="en-US" sz="1800" dirty="0"/>
              <a:t>Comparison of FTSE 100 index performance and average Top 100 CEO Remuneration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0479446931878619"/>
          <c:y val="0.15253834608660533"/>
          <c:w val="0.7454043244594426"/>
          <c:h val="0.71161104265360309"/>
        </c:manualLayout>
      </c:layout>
      <c:lineChart>
        <c:grouping val="standard"/>
        <c:ser>
          <c:idx val="0"/>
          <c:order val="0"/>
          <c:tx>
            <c:strRef>
              <c:f>'Table 1 and Graph 1'!$S$55</c:f>
              <c:strCache>
                <c:ptCount val="1"/>
                <c:pt idx="0">
                  <c:v>FSTE 100 index % change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cat>
            <c:numRef>
              <c:f>'Table 1 and Graph 1'!$T$54:$AE$54</c:f>
              <c:numCache>
                <c:formatCode>General</c:formatCod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numCache>
            </c:numRef>
          </c:cat>
          <c:val>
            <c:numRef>
              <c:f>'Table 1 and Graph 1'!$T$55:$AE$55</c:f>
              <c:numCache>
                <c:formatCode>0%</c:formatCode>
                <c:ptCount val="12"/>
                <c:pt idx="0">
                  <c:v>-0.15497975708502024</c:v>
                </c:pt>
                <c:pt idx="1">
                  <c:v>-0.23150632426216944</c:v>
                </c:pt>
                <c:pt idx="2">
                  <c:v>0.12468827930174564</c:v>
                </c:pt>
                <c:pt idx="3">
                  <c:v>7.4722838137472283E-2</c:v>
                </c:pt>
                <c:pt idx="4">
                  <c:v>0.17227150814937064</c:v>
                </c:pt>
                <c:pt idx="5">
                  <c:v>0.11070045758535718</c:v>
                </c:pt>
                <c:pt idx="6">
                  <c:v>1.6796070353351403E-2</c:v>
                </c:pt>
                <c:pt idx="7">
                  <c:v>-0.28907589216144625</c:v>
                </c:pt>
                <c:pt idx="8">
                  <c:v>0.20561157387110909</c:v>
                </c:pt>
                <c:pt idx="9">
                  <c:v>9.3454545454545485E-2</c:v>
                </c:pt>
                <c:pt idx="10">
                  <c:v>-5.2211506484868608E-2</c:v>
                </c:pt>
                <c:pt idx="11">
                  <c:v>3.4736842105263191E-2</c:v>
                </c:pt>
              </c:numCache>
            </c:numRef>
          </c:val>
        </c:ser>
        <c:dLbls/>
        <c:marker val="1"/>
        <c:axId val="116292608"/>
        <c:axId val="116314880"/>
      </c:lineChart>
      <c:lineChart>
        <c:grouping val="standard"/>
        <c:ser>
          <c:idx val="2"/>
          <c:order val="1"/>
          <c:tx>
            <c:strRef>
              <c:f>'Table 1 and Graph 1'!$S$56</c:f>
              <c:strCache>
                <c:ptCount val="1"/>
                <c:pt idx="0">
                  <c:v>Total Remuneration Awarded</c:v>
                </c:pt>
              </c:strCache>
            </c:strRef>
          </c:tx>
          <c:cat>
            <c:numRef>
              <c:f>'Table 1 and Graph 1'!$T$54:$AE$54</c:f>
              <c:numCache>
                <c:formatCode>General</c:formatCod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numCache>
            </c:numRef>
          </c:cat>
          <c:val>
            <c:numRef>
              <c:f>'Table 1 and Graph 1'!$T$56:$AE$56</c:f>
              <c:numCache>
                <c:formatCode>_-* #,##0_-;\-* #,##0_-;_-* "-"??_-;_-@_-</c:formatCode>
                <c:ptCount val="12"/>
                <c:pt idx="0">
                  <c:v>1805716.7043727271</c:v>
                </c:pt>
                <c:pt idx="1">
                  <c:v>2599550.6639391631</c:v>
                </c:pt>
                <c:pt idx="2">
                  <c:v>2786143.1797000011</c:v>
                </c:pt>
                <c:pt idx="3">
                  <c:v>3087028.4474999998</c:v>
                </c:pt>
                <c:pt idx="4">
                  <c:v>3304532.75</c:v>
                </c:pt>
                <c:pt idx="5">
                  <c:v>3308813.9558940004</c:v>
                </c:pt>
                <c:pt idx="6">
                  <c:v>3876920.9994999995</c:v>
                </c:pt>
                <c:pt idx="7">
                  <c:v>3958000</c:v>
                </c:pt>
                <c:pt idx="8">
                  <c:v>3896000</c:v>
                </c:pt>
                <c:pt idx="9">
                  <c:v>4244000</c:v>
                </c:pt>
                <c:pt idx="10">
                  <c:v>4770946</c:v>
                </c:pt>
                <c:pt idx="11">
                  <c:v>4516474.0848261798</c:v>
                </c:pt>
              </c:numCache>
            </c:numRef>
          </c:val>
        </c:ser>
        <c:ser>
          <c:idx val="1"/>
          <c:order val="2"/>
          <c:tx>
            <c:strRef>
              <c:f>'Table 1 and Graph 1'!$S$57</c:f>
              <c:strCache>
                <c:ptCount val="1"/>
                <c:pt idx="0">
                  <c:v>Total Remuneration Realised</c:v>
                </c:pt>
              </c:strCache>
            </c:strRef>
          </c:tx>
          <c:spPr>
            <a:ln>
              <a:prstDash val="sysDot"/>
            </a:ln>
          </c:spPr>
          <c:marker>
            <c:spPr>
              <a:solidFill>
                <a:srgbClr val="C00000"/>
              </a:solidFill>
            </c:spPr>
          </c:marker>
          <c:cat>
            <c:numRef>
              <c:f>'Table 1 and Graph 1'!$T$54:$AE$54</c:f>
              <c:numCache>
                <c:formatCode>General</c:formatCod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numCache>
            </c:numRef>
          </c:cat>
          <c:val>
            <c:numRef>
              <c:f>'Table 1 and Graph 1'!$T$57:$AE$57</c:f>
              <c:numCache>
                <c:formatCode>_-* #,##0_-;\-* #,##0_-;_-* "-"??_-;_-@_-</c:formatCode>
                <c:ptCount val="12"/>
                <c:pt idx="0">
                  <c:v>1671627.2425895412</c:v>
                </c:pt>
                <c:pt idx="1">
                  <c:v>2225167.8027818711</c:v>
                </c:pt>
                <c:pt idx="2">
                  <c:v>2420731.8219423271</c:v>
                </c:pt>
                <c:pt idx="3">
                  <c:v>2737432.1276760357</c:v>
                </c:pt>
                <c:pt idx="4">
                  <c:v>3103576.4606109918</c:v>
                </c:pt>
                <c:pt idx="5">
                  <c:v>3493138.156347536</c:v>
                </c:pt>
                <c:pt idx="6">
                  <c:v>3775340.6120643481</c:v>
                </c:pt>
                <c:pt idx="7">
                  <c:v>3677187.3942145901</c:v>
                </c:pt>
                <c:pt idx="8">
                  <c:v>4569440.2971900469</c:v>
                </c:pt>
                <c:pt idx="9">
                  <c:v>4102227.8642659695</c:v>
                </c:pt>
                <c:pt idx="10">
                  <c:v>3856977.2190237697</c:v>
                </c:pt>
                <c:pt idx="11">
                  <c:v>4252924.4872632604</c:v>
                </c:pt>
              </c:numCache>
            </c:numRef>
          </c:val>
        </c:ser>
        <c:dLbls/>
        <c:marker val="1"/>
        <c:axId val="116323072"/>
        <c:axId val="116316800"/>
      </c:lineChart>
      <c:catAx>
        <c:axId val="116292608"/>
        <c:scaling>
          <c:orientation val="minMax"/>
        </c:scaling>
        <c:axPos val="b"/>
        <c:numFmt formatCode="General" sourceLinked="1"/>
        <c:tickLblPos val="low"/>
        <c:crossAx val="116314880"/>
        <c:crosses val="autoZero"/>
        <c:auto val="1"/>
        <c:lblAlgn val="ctr"/>
        <c:lblOffset val="100"/>
      </c:catAx>
      <c:valAx>
        <c:axId val="1163148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r>
                  <a:rPr lang="en-US" sz="140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Increase in the FTSE 100 index  in the year (%)</a:t>
                </a:r>
              </a:p>
            </c:rich>
          </c:tx>
          <c:layout>
            <c:manualLayout>
              <c:xMode val="edge"/>
              <c:yMode val="edge"/>
              <c:x val="0"/>
              <c:y val="0.16265212476951948"/>
            </c:manualLayout>
          </c:layout>
        </c:title>
        <c:numFmt formatCode="0%" sourceLinked="1"/>
        <c:tickLblPos val="nextTo"/>
        <c:txPr>
          <a:bodyPr/>
          <a:lstStyle/>
          <a:p>
            <a: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pPr>
            <a:endParaRPr lang="en-US"/>
          </a:p>
        </c:txPr>
        <c:crossAx val="116292608"/>
        <c:crosses val="autoZero"/>
        <c:crossBetween val="between"/>
      </c:valAx>
      <c:valAx>
        <c:axId val="116316800"/>
        <c:scaling>
          <c:orientation val="minMax"/>
          <c:max val="5000000"/>
        </c:scaling>
        <c:axPos val="r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CEO Pay in £</a:t>
                </a:r>
              </a:p>
            </c:rich>
          </c:tx>
          <c:layout/>
        </c:title>
        <c:numFmt formatCode="_-* #,##0_-;\-* #,##0_-;_-* &quot;-&quot;??_-;_-@_-" sourceLinked="1"/>
        <c:tickLblPos val="nextTo"/>
        <c:crossAx val="116323072"/>
        <c:crosses val="max"/>
        <c:crossBetween val="between"/>
        <c:majorUnit val="1000000"/>
        <c:minorUnit val="200"/>
      </c:valAx>
      <c:catAx>
        <c:axId val="116323072"/>
        <c:scaling>
          <c:orientation val="minMax"/>
        </c:scaling>
        <c:delete val="1"/>
        <c:axPos val="b"/>
        <c:numFmt formatCode="General" sourceLinked="1"/>
        <c:tickLblPos val="none"/>
        <c:crossAx val="116316800"/>
        <c:crosses val="autoZero"/>
        <c:auto val="1"/>
        <c:lblAlgn val="ctr"/>
        <c:lblOffset val="100"/>
      </c:catAx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accent3">
                    <a:lumMod val="75000"/>
                  </a:schemeClr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chemeClr val="accent2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26045444995812955"/>
          <c:y val="0.58593232220239511"/>
          <c:w val="0.33212706717849239"/>
          <c:h val="0.23634176650522593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200" b="1">
          <a:latin typeface="Verdana" pitchFamily="34" charset="0"/>
          <a:ea typeface="Verdana" pitchFamily="34" charset="0"/>
          <a:cs typeface="Verdana" pitchFamily="34" charset="0"/>
        </a:defRPr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AA5678-D984-4B0E-BD5F-9C5C10B4D90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79B8B05-594E-4B07-89DB-12058D3963D5}">
      <dgm:prSet phldrT="[Text]"/>
      <dgm:spPr>
        <a:gradFill flip="none" rotWithShape="0">
          <a:gsLst>
            <a:gs pos="0">
              <a:srgbClr val="00AEC5">
                <a:shade val="30000"/>
                <a:satMod val="115000"/>
              </a:srgbClr>
            </a:gs>
            <a:gs pos="50000">
              <a:srgbClr val="00AEC5">
                <a:shade val="67500"/>
                <a:satMod val="115000"/>
              </a:srgbClr>
            </a:gs>
            <a:gs pos="100000">
              <a:srgbClr val="00AEC5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GB" dirty="0" smtClean="0">
              <a:latin typeface="+mn-lt"/>
            </a:rPr>
            <a:t>Process</a:t>
          </a:r>
          <a:endParaRPr lang="en-GB" dirty="0">
            <a:latin typeface="+mn-lt"/>
          </a:endParaRPr>
        </a:p>
      </dgm:t>
    </dgm:pt>
    <dgm:pt modelId="{047D10CF-74AF-40CE-9D49-131BD18B25E8}" type="parTrans" cxnId="{462A9EE6-2204-4ABA-9571-F6AF0107AC88}">
      <dgm:prSet/>
      <dgm:spPr/>
      <dgm:t>
        <a:bodyPr/>
        <a:lstStyle/>
        <a:p>
          <a:endParaRPr lang="en-GB"/>
        </a:p>
      </dgm:t>
    </dgm:pt>
    <dgm:pt modelId="{224BDE52-C192-42EF-AB92-DF26F7310F3C}" type="sibTrans" cxnId="{462A9EE6-2204-4ABA-9571-F6AF0107AC88}">
      <dgm:prSet/>
      <dgm:spPr/>
      <dgm:t>
        <a:bodyPr/>
        <a:lstStyle/>
        <a:p>
          <a:endParaRPr lang="en-GB"/>
        </a:p>
      </dgm:t>
    </dgm:pt>
    <dgm:pt modelId="{522B1BA4-79BC-45AA-B449-0241C33AA3BE}">
      <dgm:prSet/>
      <dgm:spPr>
        <a:gradFill flip="none" rotWithShape="0">
          <a:gsLst>
            <a:gs pos="0">
              <a:srgbClr val="00AEC5">
                <a:shade val="30000"/>
                <a:satMod val="115000"/>
              </a:srgbClr>
            </a:gs>
            <a:gs pos="50000">
              <a:srgbClr val="00AEC5">
                <a:shade val="67500"/>
                <a:satMod val="115000"/>
              </a:srgbClr>
            </a:gs>
            <a:gs pos="100000">
              <a:srgbClr val="00AEC5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GB" dirty="0" smtClean="0">
              <a:latin typeface="+mn-lt"/>
            </a:rPr>
            <a:t>Performance </a:t>
          </a:r>
          <a:br>
            <a:rPr lang="en-GB" dirty="0" smtClean="0">
              <a:latin typeface="+mn-lt"/>
            </a:rPr>
          </a:br>
          <a:r>
            <a:rPr lang="en-GB" dirty="0" smtClean="0">
              <a:latin typeface="+mn-lt"/>
            </a:rPr>
            <a:t>measures</a:t>
          </a:r>
        </a:p>
      </dgm:t>
    </dgm:pt>
    <dgm:pt modelId="{6176EBD0-E7E3-4E79-BAAB-1634A5549C2A}" type="parTrans" cxnId="{55E45887-05AA-4769-8606-79D11734B0C6}">
      <dgm:prSet/>
      <dgm:spPr/>
      <dgm:t>
        <a:bodyPr/>
        <a:lstStyle/>
        <a:p>
          <a:endParaRPr lang="en-GB"/>
        </a:p>
      </dgm:t>
    </dgm:pt>
    <dgm:pt modelId="{56B1EF9F-5A88-47C0-836B-F3933F7F47FD}" type="sibTrans" cxnId="{55E45887-05AA-4769-8606-79D11734B0C6}">
      <dgm:prSet/>
      <dgm:spPr/>
      <dgm:t>
        <a:bodyPr/>
        <a:lstStyle/>
        <a:p>
          <a:endParaRPr lang="en-GB"/>
        </a:p>
      </dgm:t>
    </dgm:pt>
    <dgm:pt modelId="{E81C7AA6-7385-46B9-98AE-147550452B14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GB" sz="1200" dirty="0" smtClean="0">
              <a:latin typeface="+mn-lt"/>
            </a:rPr>
            <a:t>A well-managed process – with a properly constituted remuneration committee which operates independently, appoints expert, professional, independent remuneration consultants to assist it, listens to shareholders and management and evaluates their inputs – is a good sign that other corporate governance will be effective. </a:t>
          </a:r>
          <a:endParaRPr lang="en-GB" sz="1050" dirty="0">
            <a:latin typeface="+mn-lt"/>
          </a:endParaRPr>
        </a:p>
      </dgm:t>
    </dgm:pt>
    <dgm:pt modelId="{CD2E51D7-5452-4828-AC49-FEDB61D26367}" type="parTrans" cxnId="{41E02F69-E8D3-4FD2-8517-A0667C0FF91A}">
      <dgm:prSet/>
      <dgm:spPr/>
      <dgm:t>
        <a:bodyPr/>
        <a:lstStyle/>
        <a:p>
          <a:endParaRPr lang="en-GB"/>
        </a:p>
      </dgm:t>
    </dgm:pt>
    <dgm:pt modelId="{AB66497C-AD58-4B39-B27B-D1D56E9F5DA3}" type="sibTrans" cxnId="{41E02F69-E8D3-4FD2-8517-A0667C0FF91A}">
      <dgm:prSet/>
      <dgm:spPr/>
      <dgm:t>
        <a:bodyPr/>
        <a:lstStyle/>
        <a:p>
          <a:endParaRPr lang="en-GB"/>
        </a:p>
      </dgm:t>
    </dgm:pt>
    <dgm:pt modelId="{D0ECFE44-6EEF-4151-BB8C-40F15AD5588D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GB" sz="1200" dirty="0" smtClean="0">
              <a:latin typeface="+mn-lt"/>
            </a:rPr>
            <a:t>The choice of performance measures and their relative importance in the delivery of performance-related pay is the second window on corporate governance, as they indicate what is felt to be important in the company</a:t>
          </a:r>
          <a:r>
            <a:rPr lang="en-GB" sz="1200" dirty="0" smtClean="0"/>
            <a:t>. </a:t>
          </a:r>
          <a:endParaRPr lang="en-GB" sz="1200" dirty="0" smtClean="0">
            <a:latin typeface="Microsoft Sans Serif" pitchFamily="34" charset="0"/>
          </a:endParaRPr>
        </a:p>
      </dgm:t>
    </dgm:pt>
    <dgm:pt modelId="{008180BE-8BC9-4B90-A924-0271EA6127A3}" type="parTrans" cxnId="{3B0D464E-0EDA-4096-8003-9884B2EA9867}">
      <dgm:prSet/>
      <dgm:spPr/>
      <dgm:t>
        <a:bodyPr/>
        <a:lstStyle/>
        <a:p>
          <a:endParaRPr lang="en-GB"/>
        </a:p>
      </dgm:t>
    </dgm:pt>
    <dgm:pt modelId="{49796A9E-9848-4ADF-9F3B-FF10C6077F47}" type="sibTrans" cxnId="{3B0D464E-0EDA-4096-8003-9884B2EA9867}">
      <dgm:prSet/>
      <dgm:spPr/>
      <dgm:t>
        <a:bodyPr/>
        <a:lstStyle/>
        <a:p>
          <a:endParaRPr lang="en-GB"/>
        </a:p>
      </dgm:t>
    </dgm:pt>
    <dgm:pt modelId="{813EBA65-1B35-4322-871D-13533B8718AB}" type="pres">
      <dgm:prSet presAssocID="{78AA5678-D984-4B0E-BD5F-9C5C10B4D9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406BE28-7BE8-47CD-9A96-43292FDE740D}" type="pres">
      <dgm:prSet presAssocID="{E79B8B05-594E-4B07-89DB-12058D3963D5}" presName="linNode" presStyleCnt="0"/>
      <dgm:spPr/>
    </dgm:pt>
    <dgm:pt modelId="{495F8025-2675-452B-9B5E-EEECFF2DBCEF}" type="pres">
      <dgm:prSet presAssocID="{E79B8B05-594E-4B07-89DB-12058D3963D5}" presName="parentText" presStyleLbl="node1" presStyleIdx="0" presStyleCnt="2" custScaleX="82039" custScaleY="74233" custLinFactNeighborX="-10343" custLinFactNeighborY="522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044FBC-E15C-4F1B-AD96-1736A50FBFB7}" type="pres">
      <dgm:prSet presAssocID="{E79B8B05-594E-4B07-89DB-12058D3963D5}" presName="descendantText" presStyleLbl="alignAccFollowNode1" presStyleIdx="0" presStyleCnt="2" custScaleX="116946" custScaleY="1130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313BE4-3973-4D80-A734-63DB5F8F14E5}" type="pres">
      <dgm:prSet presAssocID="{224BDE52-C192-42EF-AB92-DF26F7310F3C}" presName="sp" presStyleCnt="0"/>
      <dgm:spPr/>
    </dgm:pt>
    <dgm:pt modelId="{DC195C5D-E84D-4DC8-AE69-F86FAC3B51D6}" type="pres">
      <dgm:prSet presAssocID="{522B1BA4-79BC-45AA-B449-0241C33AA3BE}" presName="linNode" presStyleCnt="0"/>
      <dgm:spPr/>
    </dgm:pt>
    <dgm:pt modelId="{6D6A66BC-4408-41C5-804D-99DA35861E00}" type="pres">
      <dgm:prSet presAssocID="{522B1BA4-79BC-45AA-B449-0241C33AA3BE}" presName="parentText" presStyleLbl="node1" presStyleIdx="1" presStyleCnt="2" custScaleX="1501098" custScaleY="8752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744150-C7C2-4CF6-BD8A-A7977623E95B}" type="pres">
      <dgm:prSet presAssocID="{522B1BA4-79BC-45AA-B449-0241C33AA3BE}" presName="descendantText" presStyleLbl="alignAccFollowNode1" presStyleIdx="1" presStyleCnt="2" custScaleX="2000000" custScaleY="140127" custLinFactNeighborX="-4574" custLinFactNeighborY="68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407A300-B107-4677-8673-1BFD92CC17D1}" type="presOf" srcId="{522B1BA4-79BC-45AA-B449-0241C33AA3BE}" destId="{6D6A66BC-4408-41C5-804D-99DA35861E00}" srcOrd="0" destOrd="0" presId="urn:microsoft.com/office/officeart/2005/8/layout/vList5"/>
    <dgm:cxn modelId="{462A9EE6-2204-4ABA-9571-F6AF0107AC88}" srcId="{78AA5678-D984-4B0E-BD5F-9C5C10B4D90E}" destId="{E79B8B05-594E-4B07-89DB-12058D3963D5}" srcOrd="0" destOrd="0" parTransId="{047D10CF-74AF-40CE-9D49-131BD18B25E8}" sibTransId="{224BDE52-C192-42EF-AB92-DF26F7310F3C}"/>
    <dgm:cxn modelId="{7A8D92CC-869F-4805-A950-3C6382FFE72F}" type="presOf" srcId="{78AA5678-D984-4B0E-BD5F-9C5C10B4D90E}" destId="{813EBA65-1B35-4322-871D-13533B8718AB}" srcOrd="0" destOrd="0" presId="urn:microsoft.com/office/officeart/2005/8/layout/vList5"/>
    <dgm:cxn modelId="{55E45887-05AA-4769-8606-79D11734B0C6}" srcId="{78AA5678-D984-4B0E-BD5F-9C5C10B4D90E}" destId="{522B1BA4-79BC-45AA-B449-0241C33AA3BE}" srcOrd="1" destOrd="0" parTransId="{6176EBD0-E7E3-4E79-BAAB-1634A5549C2A}" sibTransId="{56B1EF9F-5A88-47C0-836B-F3933F7F47FD}"/>
    <dgm:cxn modelId="{8E994237-DBEA-41DB-BEFD-AD2BD1574562}" type="presOf" srcId="{D0ECFE44-6EEF-4151-BB8C-40F15AD5588D}" destId="{3F744150-C7C2-4CF6-BD8A-A7977623E95B}" srcOrd="0" destOrd="0" presId="urn:microsoft.com/office/officeart/2005/8/layout/vList5"/>
    <dgm:cxn modelId="{2ED4CD71-7FA2-4112-8ED0-F6DA34EFC7D9}" type="presOf" srcId="{E79B8B05-594E-4B07-89DB-12058D3963D5}" destId="{495F8025-2675-452B-9B5E-EEECFF2DBCEF}" srcOrd="0" destOrd="0" presId="urn:microsoft.com/office/officeart/2005/8/layout/vList5"/>
    <dgm:cxn modelId="{41E02F69-E8D3-4FD2-8517-A0667C0FF91A}" srcId="{E79B8B05-594E-4B07-89DB-12058D3963D5}" destId="{E81C7AA6-7385-46B9-98AE-147550452B14}" srcOrd="0" destOrd="0" parTransId="{CD2E51D7-5452-4828-AC49-FEDB61D26367}" sibTransId="{AB66497C-AD58-4B39-B27B-D1D56E9F5DA3}"/>
    <dgm:cxn modelId="{40EDB29A-84BF-4925-89A4-662714414A94}" type="presOf" srcId="{E81C7AA6-7385-46B9-98AE-147550452B14}" destId="{F6044FBC-E15C-4F1B-AD96-1736A50FBFB7}" srcOrd="0" destOrd="0" presId="urn:microsoft.com/office/officeart/2005/8/layout/vList5"/>
    <dgm:cxn modelId="{3B0D464E-0EDA-4096-8003-9884B2EA9867}" srcId="{522B1BA4-79BC-45AA-B449-0241C33AA3BE}" destId="{D0ECFE44-6EEF-4151-BB8C-40F15AD5588D}" srcOrd="0" destOrd="0" parTransId="{008180BE-8BC9-4B90-A924-0271EA6127A3}" sibTransId="{49796A9E-9848-4ADF-9F3B-FF10C6077F47}"/>
    <dgm:cxn modelId="{07EEE8DA-9127-4C39-9BA9-D8BB676C75D3}" type="presParOf" srcId="{813EBA65-1B35-4322-871D-13533B8718AB}" destId="{6406BE28-7BE8-47CD-9A96-43292FDE740D}" srcOrd="0" destOrd="0" presId="urn:microsoft.com/office/officeart/2005/8/layout/vList5"/>
    <dgm:cxn modelId="{C8ACF331-F3F2-4275-8090-A97DD2D5D448}" type="presParOf" srcId="{6406BE28-7BE8-47CD-9A96-43292FDE740D}" destId="{495F8025-2675-452B-9B5E-EEECFF2DBCEF}" srcOrd="0" destOrd="0" presId="urn:microsoft.com/office/officeart/2005/8/layout/vList5"/>
    <dgm:cxn modelId="{B5DF92A8-ED86-48AE-82C3-27ABE8C6F314}" type="presParOf" srcId="{6406BE28-7BE8-47CD-9A96-43292FDE740D}" destId="{F6044FBC-E15C-4F1B-AD96-1736A50FBFB7}" srcOrd="1" destOrd="0" presId="urn:microsoft.com/office/officeart/2005/8/layout/vList5"/>
    <dgm:cxn modelId="{2C530D66-4CF0-4940-9AC5-E580FADAE47D}" type="presParOf" srcId="{813EBA65-1B35-4322-871D-13533B8718AB}" destId="{13313BE4-3973-4D80-A734-63DB5F8F14E5}" srcOrd="1" destOrd="0" presId="urn:microsoft.com/office/officeart/2005/8/layout/vList5"/>
    <dgm:cxn modelId="{A3321B35-7D4F-4636-BDA3-1F955DC62114}" type="presParOf" srcId="{813EBA65-1B35-4322-871D-13533B8718AB}" destId="{DC195C5D-E84D-4DC8-AE69-F86FAC3B51D6}" srcOrd="2" destOrd="0" presId="urn:microsoft.com/office/officeart/2005/8/layout/vList5"/>
    <dgm:cxn modelId="{88294D81-1DC1-4E35-BE54-660D61012B60}" type="presParOf" srcId="{DC195C5D-E84D-4DC8-AE69-F86FAC3B51D6}" destId="{6D6A66BC-4408-41C5-804D-99DA35861E00}" srcOrd="0" destOrd="0" presId="urn:microsoft.com/office/officeart/2005/8/layout/vList5"/>
    <dgm:cxn modelId="{416FB04E-955E-4924-BFD2-626B5DA05822}" type="presParOf" srcId="{DC195C5D-E84D-4DC8-AE69-F86FAC3B51D6}" destId="{3F744150-C7C2-4CF6-BD8A-A7977623E95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044FBC-E15C-4F1B-AD96-1736A50FBFB7}">
      <dsp:nvSpPr>
        <dsp:cNvPr id="0" name=""/>
        <dsp:cNvSpPr/>
      </dsp:nvSpPr>
      <dsp:spPr>
        <a:xfrm rot="5400000">
          <a:off x="2251029" y="-853829"/>
          <a:ext cx="1825397" cy="3536396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latin typeface="+mn-lt"/>
            </a:rPr>
            <a:t>A well-managed process – with a properly constituted remuneration committee which operates independently, appoints expert, professional, independent remuneration consultants to assist it, listens to shareholders and management and evaluates their inputs – is a good sign that other corporate governance will be effective. </a:t>
          </a:r>
          <a:endParaRPr lang="en-GB" sz="1050" kern="1200" dirty="0">
            <a:latin typeface="+mn-lt"/>
          </a:endParaRPr>
        </a:p>
      </dsp:txBody>
      <dsp:txXfrm rot="5400000">
        <a:off x="2251029" y="-853829"/>
        <a:ext cx="1825397" cy="3536396"/>
      </dsp:txXfrm>
    </dsp:sp>
    <dsp:sp modelId="{495F8025-2675-452B-9B5E-EEECFF2DBCEF}">
      <dsp:nvSpPr>
        <dsp:cNvPr id="0" name=""/>
        <dsp:cNvSpPr/>
      </dsp:nvSpPr>
      <dsp:spPr>
        <a:xfrm>
          <a:off x="0" y="270772"/>
          <a:ext cx="1395463" cy="1498270"/>
        </a:xfrm>
        <a:prstGeom prst="roundRect">
          <a:avLst/>
        </a:prstGeom>
        <a:gradFill flip="none" rotWithShape="0">
          <a:gsLst>
            <a:gs pos="0">
              <a:srgbClr val="00AEC5">
                <a:shade val="30000"/>
                <a:satMod val="115000"/>
              </a:srgbClr>
            </a:gs>
            <a:gs pos="50000">
              <a:srgbClr val="00AEC5">
                <a:shade val="67500"/>
                <a:satMod val="115000"/>
              </a:srgbClr>
            </a:gs>
            <a:gs pos="100000">
              <a:srgbClr val="00AEC5">
                <a:shade val="100000"/>
                <a:satMod val="115000"/>
              </a:srgb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>
              <a:latin typeface="+mn-lt"/>
            </a:rPr>
            <a:t>Process</a:t>
          </a:r>
          <a:endParaRPr lang="en-GB" sz="1700" kern="1200" dirty="0">
            <a:latin typeface="+mn-lt"/>
          </a:endParaRPr>
        </a:p>
      </dsp:txBody>
      <dsp:txXfrm>
        <a:off x="0" y="270772"/>
        <a:ext cx="1395463" cy="1498270"/>
      </dsp:txXfrm>
    </dsp:sp>
    <dsp:sp modelId="{3F744150-C7C2-4CF6-BD8A-A7977623E95B}">
      <dsp:nvSpPr>
        <dsp:cNvPr id="0" name=""/>
        <dsp:cNvSpPr/>
      </dsp:nvSpPr>
      <dsp:spPr>
        <a:xfrm rot="5400000">
          <a:off x="2062299" y="1327027"/>
          <a:ext cx="2262585" cy="3467840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latin typeface="+mn-lt"/>
            </a:rPr>
            <a:t>The choice of performance measures and their relative importance in the delivery of performance-related pay is the second window on corporate governance, as they indicate what is felt to be important in the company</a:t>
          </a:r>
          <a:r>
            <a:rPr lang="en-GB" sz="1200" kern="1200" dirty="0" smtClean="0"/>
            <a:t>. </a:t>
          </a:r>
          <a:endParaRPr lang="en-GB" sz="1200" kern="1200" dirty="0" smtClean="0">
            <a:latin typeface="Microsoft Sans Serif" pitchFamily="34" charset="0"/>
          </a:endParaRPr>
        </a:p>
      </dsp:txBody>
      <dsp:txXfrm rot="5400000">
        <a:off x="2062299" y="1327027"/>
        <a:ext cx="2262585" cy="3467840"/>
      </dsp:txXfrm>
    </dsp:sp>
    <dsp:sp modelId="{6D6A66BC-4408-41C5-804D-99DA35861E00}">
      <dsp:nvSpPr>
        <dsp:cNvPr id="0" name=""/>
        <dsp:cNvSpPr/>
      </dsp:nvSpPr>
      <dsp:spPr>
        <a:xfrm>
          <a:off x="66" y="2176013"/>
          <a:ext cx="1464066" cy="1766526"/>
        </a:xfrm>
        <a:prstGeom prst="roundRect">
          <a:avLst/>
        </a:prstGeom>
        <a:gradFill flip="none" rotWithShape="0">
          <a:gsLst>
            <a:gs pos="0">
              <a:srgbClr val="00AEC5">
                <a:shade val="30000"/>
                <a:satMod val="115000"/>
              </a:srgbClr>
            </a:gs>
            <a:gs pos="50000">
              <a:srgbClr val="00AEC5">
                <a:shade val="67500"/>
                <a:satMod val="115000"/>
              </a:srgbClr>
            </a:gs>
            <a:gs pos="100000">
              <a:srgbClr val="00AEC5">
                <a:shade val="100000"/>
                <a:satMod val="115000"/>
              </a:srgb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>
              <a:latin typeface="+mn-lt"/>
            </a:rPr>
            <a:t>Performance </a:t>
          </a:r>
          <a:br>
            <a:rPr lang="en-GB" sz="1700" kern="1200" dirty="0" smtClean="0">
              <a:latin typeface="+mn-lt"/>
            </a:rPr>
          </a:br>
          <a:r>
            <a:rPr lang="en-GB" sz="1700" kern="1200" dirty="0" smtClean="0">
              <a:latin typeface="+mn-lt"/>
            </a:rPr>
            <a:t>measures</a:t>
          </a:r>
        </a:p>
      </dsp:txBody>
      <dsp:txXfrm>
        <a:off x="66" y="2176013"/>
        <a:ext cx="1464066" cy="1766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0.87012</cdr:x>
      <cdr:y>0.1876</cdr:y>
    </cdr:from>
    <cdr:to>
      <cdr:x>0.94887</cdr:x>
      <cdr:y>0.27588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56376" y="1224136"/>
          <a:ext cx="72008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800" b="1" dirty="0" smtClean="0"/>
            <a:t>188%</a:t>
          </a:r>
          <a:endParaRPr lang="en-GB" sz="1800" b="1" dirty="0"/>
        </a:p>
      </cdr:txBody>
    </cdr:sp>
  </cdr:relSizeAnchor>
  <cdr:relSizeAnchor xmlns:cdr="http://schemas.openxmlformats.org/drawingml/2006/chartDrawing">
    <cdr:from>
      <cdr:x>0.92125</cdr:x>
      <cdr:y>0.38623</cdr:y>
    </cdr:from>
    <cdr:to>
      <cdr:x>1</cdr:x>
      <cdr:y>0.47451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423920" y="2520280"/>
          <a:ext cx="72008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800" b="1" dirty="0" smtClean="0"/>
            <a:t>  74%</a:t>
          </a:r>
          <a:endParaRPr lang="en-GB" sz="1800" b="1" dirty="0"/>
        </a:p>
      </cdr:txBody>
    </cdr:sp>
  </cdr:relSizeAnchor>
  <cdr:relSizeAnchor xmlns:cdr="http://schemas.openxmlformats.org/drawingml/2006/chartDrawing">
    <cdr:from>
      <cdr:x>0.87568</cdr:x>
      <cdr:y>0.37194</cdr:y>
    </cdr:from>
    <cdr:to>
      <cdr:x>0.95442</cdr:x>
      <cdr:y>0.46023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007176" y="2427064"/>
          <a:ext cx="72008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800" b="1" dirty="0" smtClean="0"/>
            <a:t>93%</a:t>
          </a:r>
          <a:endParaRPr lang="en-GB" sz="1800" b="1" dirty="0"/>
        </a:p>
      </cdr:txBody>
    </cdr:sp>
  </cdr:relSizeAnchor>
  <cdr:relSizeAnchor xmlns:cdr="http://schemas.openxmlformats.org/drawingml/2006/chartDrawing">
    <cdr:from>
      <cdr:x>0.92125</cdr:x>
      <cdr:y>0.23174</cdr:y>
    </cdr:from>
    <cdr:to>
      <cdr:x>1</cdr:x>
      <cdr:y>0.32002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423920" y="1512168"/>
          <a:ext cx="72008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800" b="1" dirty="0" smtClean="0"/>
            <a:t>168%</a:t>
          </a:r>
          <a:endParaRPr lang="en-GB" sz="1800" b="1" dirty="0"/>
        </a:p>
      </cdr:txBody>
    </cdr:sp>
  </cdr:relSizeAnchor>
  <cdr:relSizeAnchor xmlns:cdr="http://schemas.openxmlformats.org/drawingml/2006/chartDrawing">
    <cdr:from>
      <cdr:x>0.03538</cdr:x>
      <cdr:y>0.94902</cdr:y>
    </cdr:from>
    <cdr:to>
      <cdr:x>0.437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3528" y="6192688"/>
          <a:ext cx="3672408" cy="3326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dirty="0" smtClean="0"/>
            <a:t>Deferred Bonus is value deferred in the year, on this slide</a:t>
          </a:r>
          <a:endParaRPr lang="en-GB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0.40724</cdr:x>
      <cdr:y>0.32802</cdr:y>
    </cdr:from>
    <cdr:to>
      <cdr:x>0.52414</cdr:x>
      <cdr:y>0.43663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76425" y="890587"/>
          <a:ext cx="533400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>
              <a:solidFill>
                <a:schemeClr val="tx1"/>
              </a:solidFill>
            </a:rPr>
            <a:t>+40%</a:t>
          </a:r>
        </a:p>
      </cdr:txBody>
    </cdr:sp>
  </cdr:relSizeAnchor>
  <cdr:relSizeAnchor xmlns:cdr="http://schemas.openxmlformats.org/drawingml/2006/chartDrawing">
    <cdr:from>
      <cdr:x>0.41581</cdr:x>
      <cdr:y>0.53852</cdr:y>
    </cdr:from>
    <cdr:to>
      <cdr:x>0.55588</cdr:x>
      <cdr:y>0.62749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14525" y="1462088"/>
          <a:ext cx="638175" cy="2381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>
              <a:solidFill>
                <a:schemeClr val="tx1"/>
              </a:solidFill>
            </a:rPr>
            <a:t>-19%</a:t>
          </a:r>
        </a:p>
      </cdr:txBody>
    </cdr:sp>
  </cdr:relSizeAnchor>
  <cdr:relSizeAnchor xmlns:cdr="http://schemas.openxmlformats.org/drawingml/2006/chartDrawing">
    <cdr:from>
      <cdr:x>0.42438</cdr:x>
      <cdr:y>0.65624</cdr:y>
    </cdr:from>
    <cdr:to>
      <cdr:x>0.54339</cdr:x>
      <cdr:y>0.74723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52625" y="1776412"/>
          <a:ext cx="542925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>
              <a:solidFill>
                <a:schemeClr val="tx1"/>
              </a:solidFill>
            </a:rPr>
            <a:t>-13%</a:t>
          </a:r>
        </a:p>
      </cdr:txBody>
    </cdr:sp>
  </cdr:relSizeAnchor>
  <cdr:relSizeAnchor xmlns:cdr="http://schemas.openxmlformats.org/drawingml/2006/chartDrawing">
    <cdr:from>
      <cdr:x>0.43064</cdr:x>
      <cdr:y>0.80997</cdr:y>
    </cdr:from>
    <cdr:to>
      <cdr:x>0.53481</cdr:x>
      <cdr:y>0.87763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981200" y="2195512"/>
          <a:ext cx="476250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>
              <a:solidFill>
                <a:schemeClr val="tx1"/>
              </a:solidFill>
            </a:rPr>
            <a:t>+1%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0954-5A32-4144-B1CE-BAEE4DB2A64B}" type="datetimeFigureOut">
              <a:rPr lang="en-GB" smtClean="0"/>
              <a:pPr/>
              <a:t>10/06/2013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FEC9-B638-41C9-8CD6-CD1FE524DF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0954-5A32-4144-B1CE-BAEE4DB2A64B}" type="datetimeFigureOut">
              <a:rPr lang="en-GB" smtClean="0"/>
              <a:pPr/>
              <a:t>10/06/2013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FEC9-B638-41C9-8CD6-CD1FE524DF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0954-5A32-4144-B1CE-BAEE4DB2A64B}" type="datetimeFigureOut">
              <a:rPr lang="en-GB" smtClean="0"/>
              <a:pPr/>
              <a:t>10/06/2013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FEC9-B638-41C9-8CD6-CD1FE524DF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0954-5A32-4144-B1CE-BAEE4DB2A64B}" type="datetimeFigureOut">
              <a:rPr lang="en-GB" smtClean="0"/>
              <a:pPr/>
              <a:t>10/06/2013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FEC9-B638-41C9-8CD6-CD1FE524DF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0954-5A32-4144-B1CE-BAEE4DB2A64B}" type="datetimeFigureOut">
              <a:rPr lang="en-GB" smtClean="0"/>
              <a:pPr/>
              <a:t>10/06/2013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FEC9-B638-41C9-8CD6-CD1FE524DF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0954-5A32-4144-B1CE-BAEE4DB2A64B}" type="datetimeFigureOut">
              <a:rPr lang="en-GB" smtClean="0"/>
              <a:pPr/>
              <a:t>10/06/2013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FEC9-B638-41C9-8CD6-CD1FE524DF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0954-5A32-4144-B1CE-BAEE4DB2A64B}" type="datetimeFigureOut">
              <a:rPr lang="en-GB" smtClean="0"/>
              <a:pPr/>
              <a:t>10/06/2013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FEC9-B638-41C9-8CD6-CD1FE524DF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0954-5A32-4144-B1CE-BAEE4DB2A64B}" type="datetimeFigureOut">
              <a:rPr lang="en-GB" smtClean="0"/>
              <a:pPr/>
              <a:t>10/06/2013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FEC9-B638-41C9-8CD6-CD1FE524DF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0954-5A32-4144-B1CE-BAEE4DB2A64B}" type="datetimeFigureOut">
              <a:rPr lang="en-GB" smtClean="0"/>
              <a:pPr/>
              <a:t>10/06/2013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FEC9-B638-41C9-8CD6-CD1FE524DF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0954-5A32-4144-B1CE-BAEE4DB2A64B}" type="datetimeFigureOut">
              <a:rPr lang="en-GB" smtClean="0"/>
              <a:pPr/>
              <a:t>10/06/2013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FEC9-B638-41C9-8CD6-CD1FE524DF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0954-5A32-4144-B1CE-BAEE4DB2A64B}" type="datetimeFigureOut">
              <a:rPr lang="en-GB" smtClean="0"/>
              <a:pPr/>
              <a:t>10/06/2013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FEC9-B638-41C9-8CD6-CD1FE524DF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60954-5A32-4144-B1CE-BAEE4DB2A64B}" type="datetimeFigureOut">
              <a:rPr lang="en-GB" smtClean="0"/>
              <a:pPr/>
              <a:t>10/06/2013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1FEC9-B638-41C9-8CD6-CD1FE524DF7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-10642"/>
            <a:ext cx="7272808" cy="1567433"/>
          </a:xfrm>
        </p:spPr>
        <p:txBody>
          <a:bodyPr>
            <a:normAutofit fontScale="90000"/>
          </a:bodyPr>
          <a:lstStyle/>
          <a:p>
            <a:r>
              <a:rPr lang="en-GB" sz="3600" b="1" dirty="0"/>
              <a:t>Executive Directors’ </a:t>
            </a:r>
            <a:r>
              <a:rPr lang="en-GB" sz="3600" b="1" dirty="0" smtClean="0"/>
              <a:t>Remuneration</a:t>
            </a:r>
            <a:br>
              <a:rPr lang="en-GB" sz="3600" b="1" dirty="0" smtClean="0"/>
            </a:br>
            <a:r>
              <a:rPr lang="en-GB" sz="3600" b="1" dirty="0" smtClean="0"/>
              <a:t>MM&amp;K/Manifest Survey Seminar Launch</a:t>
            </a:r>
            <a:r>
              <a:rPr lang="en-GB" sz="2700" dirty="0"/>
              <a:t/>
            </a:r>
            <a:br>
              <a:rPr lang="en-GB" sz="2700" dirty="0"/>
            </a:br>
            <a:r>
              <a:rPr lang="en-GB" sz="2700" b="1" dirty="0"/>
              <a:t>Monday 10 June </a:t>
            </a:r>
            <a:r>
              <a:rPr lang="en-GB" sz="2700" b="1" dirty="0" smtClean="0"/>
              <a:t>2013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57399"/>
            <a:ext cx="8748464" cy="54006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Agenda:</a:t>
            </a:r>
          </a:p>
          <a:p>
            <a:r>
              <a:rPr lang="en-GB" b="1" dirty="0"/>
              <a:t>5:00pm Registration, coffee and networking</a:t>
            </a:r>
          </a:p>
          <a:p>
            <a:r>
              <a:rPr lang="en-GB" b="1" dirty="0"/>
              <a:t>5:30pm  Chairman’s Welcome and Opening Address</a:t>
            </a:r>
          </a:p>
          <a:p>
            <a:r>
              <a:rPr lang="en-GB" b="1" dirty="0"/>
              <a:t>5:35pm  </a:t>
            </a:r>
            <a:r>
              <a:rPr lang="en-GB" b="1" dirty="0" smtClean="0"/>
              <a:t>Keynote </a:t>
            </a:r>
            <a:r>
              <a:rPr lang="en-GB" b="1" dirty="0"/>
              <a:t>Presentations</a:t>
            </a:r>
            <a:br>
              <a:rPr lang="en-GB" b="1" dirty="0"/>
            </a:br>
            <a:r>
              <a:rPr lang="en-GB" sz="2800" b="1" dirty="0"/>
              <a:t>Survey highlights - Cliff Weight, Director, MM&amp;K</a:t>
            </a:r>
            <a:br>
              <a:rPr lang="en-GB" sz="2800" b="1" dirty="0"/>
            </a:br>
            <a:r>
              <a:rPr lang="en-GB" sz="2800" b="1" dirty="0"/>
              <a:t>Shareholder engagements and voting results </a:t>
            </a:r>
            <a:r>
              <a:rPr lang="en-GB" sz="2800" b="1" dirty="0" smtClean="0"/>
              <a:t>- Sarah </a:t>
            </a:r>
            <a:r>
              <a:rPr lang="en-GB" sz="2800" b="1" dirty="0"/>
              <a:t>Wilson, </a:t>
            </a:r>
            <a:r>
              <a:rPr lang="en-GB" sz="2800" b="1" dirty="0" smtClean="0"/>
              <a:t>Chief Executive, </a:t>
            </a:r>
            <a:r>
              <a:rPr lang="en-GB" sz="2800" b="1" dirty="0"/>
              <a:t>Manifest</a:t>
            </a:r>
          </a:p>
          <a:p>
            <a:r>
              <a:rPr lang="en-GB" b="1" dirty="0"/>
              <a:t>6:00pm  Panel Debate with </a:t>
            </a:r>
            <a:endParaRPr lang="en-GB" b="1" dirty="0" smtClean="0"/>
          </a:p>
          <a:p>
            <a:pPr marL="400050" lvl="1" indent="0">
              <a:spcBef>
                <a:spcPts val="0"/>
              </a:spcBef>
              <a:buNone/>
            </a:pPr>
            <a:r>
              <a:rPr lang="en-GB" b="1" dirty="0" smtClean="0"/>
              <a:t>Cliff Weight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GB" b="1" dirty="0" smtClean="0"/>
              <a:t>Sarah Wilson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GB" b="1" dirty="0" smtClean="0"/>
              <a:t>Dr </a:t>
            </a:r>
            <a:r>
              <a:rPr lang="en-GB" b="1" dirty="0"/>
              <a:t>Daniel Summerfield, </a:t>
            </a:r>
            <a:r>
              <a:rPr lang="en-GB" b="1" dirty="0" smtClean="0"/>
              <a:t>USS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GB" b="1" dirty="0" smtClean="0"/>
              <a:t>chaired </a:t>
            </a:r>
            <a:r>
              <a:rPr lang="en-GB" b="1" dirty="0"/>
              <a:t>by Deborah Hargreaves, </a:t>
            </a:r>
            <a:endParaRPr lang="en-GB" b="1" dirty="0" smtClean="0"/>
          </a:p>
          <a:p>
            <a:pPr marL="400050" lvl="1" indent="0">
              <a:spcBef>
                <a:spcPts val="0"/>
              </a:spcBef>
              <a:buNone/>
            </a:pPr>
            <a:r>
              <a:rPr lang="en-GB" b="1" dirty="0" smtClean="0"/>
              <a:t>with </a:t>
            </a:r>
            <a:r>
              <a:rPr lang="en-GB" b="1" dirty="0"/>
              <a:t>contributions from the floor</a:t>
            </a:r>
          </a:p>
          <a:p>
            <a:r>
              <a:rPr lang="en-GB" b="1" dirty="0"/>
              <a:t>7:00pm Seminar ends followed by </a:t>
            </a:r>
            <a:r>
              <a:rPr lang="en-GB" b="1" dirty="0" smtClean="0"/>
              <a:t>drinks</a:t>
            </a:r>
            <a:endParaRPr lang="en-GB" b="1" dirty="0"/>
          </a:p>
          <a:p>
            <a:endParaRPr lang="en-GB" b="1" dirty="0"/>
          </a:p>
        </p:txBody>
      </p:sp>
      <p:pic>
        <p:nvPicPr>
          <p:cNvPr id="4" name="Picture 3" descr="High Pay Cent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84"/>
            <a:ext cx="1543050" cy="137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0744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760" y="1090984"/>
            <a:ext cx="8892479" cy="57973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778"/>
            <a:ext cx="4320480" cy="1440160"/>
          </a:xfrm>
        </p:spPr>
        <p:txBody>
          <a:bodyPr>
            <a:normAutofit/>
          </a:bodyPr>
          <a:lstStyle/>
          <a:p>
            <a:r>
              <a:rPr lang="en-GB" dirty="0" smtClean="0"/>
              <a:t>Salary Increases – </a:t>
            </a:r>
            <a:br>
              <a:rPr lang="en-GB" dirty="0" smtClean="0"/>
            </a:br>
            <a:r>
              <a:rPr lang="en-GB" dirty="0" smtClean="0"/>
              <a:t>Latest Data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012160" y="332656"/>
            <a:ext cx="2736304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Top 100 – Average Salary</a:t>
            </a:r>
          </a:p>
          <a:p>
            <a:r>
              <a:rPr lang="en-GB" b="1" dirty="0" smtClean="0"/>
              <a:t>2011 	£849,509</a:t>
            </a:r>
          </a:p>
          <a:p>
            <a:r>
              <a:rPr lang="en-GB" b="1" dirty="0" smtClean="0"/>
              <a:t>2012 	£861,594</a:t>
            </a:r>
          </a:p>
          <a:p>
            <a:r>
              <a:rPr lang="en-GB" b="1" dirty="0" smtClean="0"/>
              <a:t>% increase 1%</a:t>
            </a:r>
          </a:p>
          <a:p>
            <a:r>
              <a:rPr lang="en-GB" b="1" dirty="0" smtClean="0"/>
              <a:t>Median increase 2.7%</a:t>
            </a:r>
            <a:endParaRPr lang="en-GB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7895" y="0"/>
            <a:ext cx="936105" cy="332309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5713" y="6492875"/>
            <a:ext cx="608287" cy="365125"/>
          </a:xfrm>
        </p:spPr>
        <p:txBody>
          <a:bodyPr/>
          <a:lstStyle/>
          <a:p>
            <a:fld id="{CEA36675-EC83-4331-BA5E-4AE38E21121C}" type="slidenum">
              <a:rPr lang="en-US" smtClean="0"/>
              <a:pPr/>
              <a:t>10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995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GB" sz="2400" b="1" dirty="0">
                <a:solidFill>
                  <a:srgbClr val="000000"/>
                </a:solidFill>
                <a:latin typeface="Calibri"/>
              </a:rPr>
              <a:t>CEO Salary + Bonus Awarded- Average of FTSE 100.</a:t>
            </a:r>
            <a:br>
              <a:rPr lang="en-GB" sz="2400" b="1" dirty="0">
                <a:solidFill>
                  <a:srgbClr val="000000"/>
                </a:solidFill>
                <a:latin typeface="Calibri"/>
              </a:rPr>
            </a:br>
            <a:r>
              <a:rPr lang="en-GB" sz="2400" b="1" dirty="0">
                <a:solidFill>
                  <a:srgbClr val="000000"/>
                </a:solidFill>
                <a:latin typeface="Calibri"/>
              </a:rPr>
              <a:t>Shift to deferred bonus results in reduction in cash bonus, but masks future increases in deferred bonus payouts</a:t>
            </a: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21922049"/>
              </p:ext>
            </p:extLst>
          </p:nvPr>
        </p:nvGraphicFramePr>
        <p:xfrm>
          <a:off x="0" y="166328"/>
          <a:ext cx="9144000" cy="652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7895" y="0"/>
            <a:ext cx="936105" cy="332309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5713" y="6492875"/>
            <a:ext cx="608287" cy="365125"/>
          </a:xfrm>
        </p:spPr>
        <p:txBody>
          <a:bodyPr/>
          <a:lstStyle/>
          <a:p>
            <a:fld id="{CEA36675-EC83-4331-BA5E-4AE38E21121C}" type="slidenum">
              <a:rPr lang="en-US" smtClean="0"/>
              <a:pPr/>
              <a:t>11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60393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LTIPs – How they work - Example</a:t>
            </a:r>
            <a:endParaRPr lang="en-GB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2996952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2009"/>
            </a:pPr>
            <a:r>
              <a:rPr lang="en-GB" b="1" dirty="0" smtClean="0"/>
              <a:t> 				2012			2012</a:t>
            </a:r>
          </a:p>
          <a:p>
            <a:pPr marL="342900" indent="-342900">
              <a:buAutoNum type="arabicPlain" startAt="2009"/>
            </a:pPr>
            <a:endParaRPr lang="en-GB" b="1" dirty="0"/>
          </a:p>
          <a:p>
            <a:r>
              <a:rPr lang="en-GB" b="1" dirty="0" smtClean="0"/>
              <a:t>AWARD         	X             PERFORMANCE CONDITIONS     + SHARE PRICE </a:t>
            </a:r>
            <a:r>
              <a:rPr lang="en-GB" b="1" dirty="0"/>
              <a:t>C</a:t>
            </a:r>
            <a:r>
              <a:rPr lang="en-GB" b="1" dirty="0" smtClean="0"/>
              <a:t>HANGE</a:t>
            </a:r>
          </a:p>
          <a:p>
            <a:r>
              <a:rPr lang="en-GB" b="1" dirty="0"/>
              <a:t>	</a:t>
            </a:r>
            <a:r>
              <a:rPr lang="en-GB" b="1" dirty="0" smtClean="0"/>
              <a:t>	</a:t>
            </a:r>
            <a:r>
              <a:rPr lang="en-GB" b="1" dirty="0" smtClean="0"/>
              <a:t>                 %  of Max VESTING </a:t>
            </a:r>
            <a:r>
              <a:rPr lang="en-GB" b="1" dirty="0" smtClean="0"/>
              <a:t>	          + DIVIDENDS</a:t>
            </a:r>
          </a:p>
          <a:p>
            <a:endParaRPr lang="en-GB" b="1" dirty="0"/>
          </a:p>
          <a:p>
            <a:endParaRPr lang="en-GB" b="1" dirty="0" smtClean="0"/>
          </a:p>
          <a:p>
            <a:r>
              <a:rPr lang="en-GB" b="1" dirty="0"/>
              <a:t>	</a:t>
            </a:r>
            <a:r>
              <a:rPr lang="en-GB" b="1" dirty="0" smtClean="0"/>
              <a:t>			</a:t>
            </a:r>
            <a:r>
              <a:rPr lang="en-GB" b="1" dirty="0" smtClean="0"/>
              <a:t>62%</a:t>
            </a:r>
            <a:r>
              <a:rPr lang="en-GB" b="1" dirty="0" smtClean="0"/>
              <a:t>			+30%</a:t>
            </a:r>
          </a:p>
          <a:p>
            <a:r>
              <a:rPr lang="en-GB" dirty="0" smtClean="0"/>
              <a:t>		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55576" y="1340768"/>
            <a:ext cx="1872208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851920" y="1996446"/>
            <a:ext cx="187220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516216" y="1700807"/>
            <a:ext cx="1872208" cy="1201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55576" y="2902428"/>
            <a:ext cx="7992888" cy="225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27784" y="1340768"/>
            <a:ext cx="1224136" cy="655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724128" y="1700807"/>
            <a:ext cx="792088" cy="295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55576" y="1340768"/>
            <a:ext cx="1872208" cy="792088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Max £1.9m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9592" y="2301617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Expected Value £1.167 m</a:t>
            </a:r>
            <a:endParaRPr lang="en-GB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139952" y="230161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£1,198,000</a:t>
            </a:r>
            <a:endParaRPr lang="en-GB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6948264" y="213285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1,556,000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7895" y="0"/>
            <a:ext cx="936105" cy="332309"/>
          </a:xfrm>
          <a:prstGeom prst="rect">
            <a:avLst/>
          </a:prstGeom>
        </p:spPr>
      </p:pic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5713" y="6492875"/>
            <a:ext cx="608287" cy="365125"/>
          </a:xfrm>
        </p:spPr>
        <p:txBody>
          <a:bodyPr/>
          <a:lstStyle/>
          <a:p>
            <a:fld id="{CEA36675-EC83-4331-BA5E-4AE38E21121C}" type="slidenum">
              <a:rPr lang="en-US" smtClean="0"/>
              <a:pPr/>
              <a:t>12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23723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0"/>
            <a:ext cx="7125113" cy="924475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LTIPs Realised</a:t>
            </a:r>
            <a:endParaRPr lang="en-GB" sz="36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808293"/>
            <a:ext cx="9144000" cy="610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7895" y="0"/>
            <a:ext cx="936105" cy="332309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5713" y="6492875"/>
            <a:ext cx="608287" cy="365125"/>
          </a:xfrm>
        </p:spPr>
        <p:txBody>
          <a:bodyPr/>
          <a:lstStyle/>
          <a:p>
            <a:fld id="{CEA36675-EC83-4331-BA5E-4AE38E21121C}" type="slidenum">
              <a:rPr lang="en-US" smtClean="0"/>
              <a:pPr/>
              <a:t>13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06352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5516" y="274638"/>
            <a:ext cx="8471284" cy="706090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LTIPs – Comparison of 2011 Realised and 2012 Realised</a:t>
            </a:r>
            <a:endParaRPr lang="en-GB" sz="28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827584" y="2500637"/>
            <a:ext cx="7992888" cy="225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62152" y="1340768"/>
            <a:ext cx="1160268" cy="507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896948" y="1594698"/>
            <a:ext cx="792088" cy="253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187624" y="1340768"/>
            <a:ext cx="8280921" cy="2984550"/>
            <a:chOff x="755576" y="1340768"/>
            <a:chExt cx="8736751" cy="4017940"/>
          </a:xfrm>
        </p:grpSpPr>
        <p:sp>
          <p:nvSpPr>
            <p:cNvPr id="5" name="TextBox 4"/>
            <p:cNvSpPr txBox="1"/>
            <p:nvPr/>
          </p:nvSpPr>
          <p:spPr>
            <a:xfrm>
              <a:off x="899592" y="2996952"/>
              <a:ext cx="8592735" cy="2361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lain" startAt="2009"/>
              </a:pPr>
              <a:r>
                <a:rPr lang="en-GB" b="1" dirty="0" smtClean="0"/>
                <a:t> 				2012			2012</a:t>
              </a:r>
            </a:p>
            <a:p>
              <a:pPr marL="342900" indent="-342900">
                <a:buAutoNum type="arabicPlain" startAt="2009"/>
              </a:pPr>
              <a:endParaRPr lang="en-GB" b="1" dirty="0"/>
            </a:p>
            <a:p>
              <a:r>
                <a:rPr lang="en-GB" b="1" dirty="0" smtClean="0"/>
                <a:t>AWARD         	X          PERFORMANCE CONDITIONS     + SHARE PRICE </a:t>
              </a:r>
              <a:r>
                <a:rPr lang="en-GB" b="1" dirty="0"/>
                <a:t>C</a:t>
              </a:r>
              <a:r>
                <a:rPr lang="en-GB" b="1" dirty="0" smtClean="0"/>
                <a:t>HANGE</a:t>
              </a:r>
            </a:p>
            <a:p>
              <a:r>
                <a:rPr lang="en-GB" b="1" dirty="0"/>
                <a:t>	</a:t>
              </a:r>
              <a:r>
                <a:rPr lang="en-GB" b="1" dirty="0" smtClean="0"/>
                <a:t>	</a:t>
              </a:r>
              <a:r>
                <a:rPr lang="en-GB" b="1" dirty="0"/>
                <a:t> </a:t>
              </a:r>
              <a:r>
                <a:rPr lang="en-GB" b="1" dirty="0" smtClean="0"/>
                <a:t>	        % </a:t>
              </a:r>
              <a:r>
                <a:rPr lang="en-GB" b="1" dirty="0"/>
                <a:t>VESTING </a:t>
              </a:r>
              <a:r>
                <a:rPr lang="en-GB" b="1" dirty="0" smtClean="0"/>
                <a:t>	                         + DIVIDENDS</a:t>
              </a:r>
            </a:p>
            <a:p>
              <a:r>
                <a:rPr lang="en-GB" b="1" dirty="0" smtClean="0"/>
                <a:t>				</a:t>
              </a:r>
              <a:r>
                <a:rPr lang="en-GB" b="1" dirty="0" smtClean="0"/>
                <a:t>62%</a:t>
              </a:r>
              <a:r>
                <a:rPr lang="en-GB" b="1" dirty="0" smtClean="0"/>
                <a:t>			+30%</a:t>
              </a:r>
            </a:p>
            <a:p>
              <a:r>
                <a:rPr lang="en-GB" dirty="0" smtClean="0"/>
                <a:t>		</a:t>
              </a:r>
              <a:endParaRPr lang="en-GB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55576" y="1340768"/>
              <a:ext cx="1872208" cy="1584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51920" y="1996446"/>
              <a:ext cx="1872208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516216" y="1700807"/>
              <a:ext cx="1872208" cy="12016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55576" y="1340768"/>
              <a:ext cx="1872208" cy="792088"/>
            </a:xfrm>
            <a:prstGeom prst="rect">
              <a:avLst/>
            </a:prstGeom>
            <a:gradFill>
              <a:gsLst>
                <a:gs pos="0">
                  <a:schemeClr val="tx2">
                    <a:lumMod val="20000"/>
                    <a:lumOff val="8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55576" y="2116292"/>
              <a:ext cx="1899293" cy="870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Expected Value £1.167 m</a:t>
              </a:r>
              <a:endParaRPr lang="en-GB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74303" y="2301617"/>
              <a:ext cx="1333801" cy="497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1,198,000</a:t>
              </a:r>
              <a:endParaRPr lang="en-GB" dirty="0" smtClean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48264" y="2132856"/>
              <a:ext cx="1252542" cy="497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1,556,000</a:t>
              </a:r>
              <a:endParaRPr lang="en-GB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15516" y="5597143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2008 				2011			2011</a:t>
            </a:r>
          </a:p>
          <a:p>
            <a:r>
              <a:rPr lang="en-GB" b="1" dirty="0" smtClean="0"/>
              <a:t>AWARD         	X             PERFORMANCE CONDITIONS     + SHARE PRICE </a:t>
            </a:r>
            <a:r>
              <a:rPr lang="en-GB" b="1" dirty="0"/>
              <a:t>C</a:t>
            </a:r>
            <a:r>
              <a:rPr lang="en-GB" b="1" dirty="0" smtClean="0"/>
              <a:t>HANGE</a:t>
            </a:r>
          </a:p>
          <a:p>
            <a:r>
              <a:rPr lang="en-GB" b="1" dirty="0"/>
              <a:t>	</a:t>
            </a:r>
            <a:r>
              <a:rPr lang="en-GB" b="1" dirty="0" smtClean="0"/>
              <a:t>	</a:t>
            </a:r>
            <a:r>
              <a:rPr lang="en-GB" b="1" dirty="0"/>
              <a:t> </a:t>
            </a:r>
            <a:r>
              <a:rPr lang="en-GB" b="1" dirty="0" smtClean="0"/>
              <a:t>		% </a:t>
            </a:r>
            <a:r>
              <a:rPr lang="en-GB" b="1" dirty="0"/>
              <a:t>VESTING </a:t>
            </a:r>
            <a:r>
              <a:rPr lang="en-GB" b="1" dirty="0" smtClean="0"/>
              <a:t>	          + DIVIDENDS</a:t>
            </a:r>
          </a:p>
          <a:p>
            <a:r>
              <a:rPr lang="en-GB" b="1" dirty="0" smtClean="0"/>
              <a:t>				</a:t>
            </a:r>
            <a:r>
              <a:rPr lang="en-GB" b="1" dirty="0" smtClean="0"/>
              <a:t>39</a:t>
            </a:r>
            <a:r>
              <a:rPr lang="en-GB" b="1" dirty="0" smtClean="0"/>
              <a:t>%</a:t>
            </a:r>
            <a:r>
              <a:rPr lang="en-GB" b="1" dirty="0" smtClean="0"/>
              <a:t>			+15%</a:t>
            </a:r>
          </a:p>
          <a:p>
            <a:r>
              <a:rPr lang="en-GB" dirty="0" smtClean="0"/>
              <a:t>		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71500" y="3940959"/>
            <a:ext cx="1872208" cy="158417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167844" y="5013176"/>
            <a:ext cx="1872208" cy="5195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832140" y="4901808"/>
            <a:ext cx="1872208" cy="60081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71500" y="3940959"/>
            <a:ext cx="1872208" cy="792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179512" y="479715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Expected Value £1.480 m</a:t>
            </a:r>
            <a:endParaRPr lang="en-GB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671900" y="501754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959,000</a:t>
            </a:r>
            <a:endParaRPr lang="en-GB" dirty="0" smtClean="0"/>
          </a:p>
        </p:txBody>
      </p:sp>
      <p:sp>
        <p:nvSpPr>
          <p:cNvPr id="33" name="TextBox 32"/>
          <p:cNvSpPr txBox="1"/>
          <p:nvPr/>
        </p:nvSpPr>
        <p:spPr>
          <a:xfrm>
            <a:off x="6264188" y="498838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1,102,000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943708" y="3940959"/>
            <a:ext cx="1224136" cy="10722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040052" y="4888684"/>
            <a:ext cx="772052" cy="144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7895" y="0"/>
            <a:ext cx="936105" cy="332309"/>
          </a:xfrm>
          <a:prstGeom prst="rect">
            <a:avLst/>
          </a:prstGeom>
        </p:spPr>
      </p:pic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5713" y="6492875"/>
            <a:ext cx="608287" cy="365125"/>
          </a:xfrm>
        </p:spPr>
        <p:txBody>
          <a:bodyPr/>
          <a:lstStyle/>
          <a:p>
            <a:fld id="{CEA36675-EC83-4331-BA5E-4AE38E21121C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34" name="Rectangle 33"/>
          <p:cNvSpPr/>
          <p:nvPr/>
        </p:nvSpPr>
        <p:spPr>
          <a:xfrm>
            <a:off x="1331640" y="1484784"/>
            <a:ext cx="1256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/>
              <a:t>Max £1.9m</a:t>
            </a:r>
            <a:endParaRPr lang="en-GB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51520" y="422108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Max £2.5M</a:t>
            </a:r>
            <a:endParaRPr lang="en-GB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0" y="5517232"/>
            <a:ext cx="88204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1542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5516" y="274638"/>
            <a:ext cx="8471284" cy="706090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LTIPs – Comparison of 2011 Realised and 2012 Realised</a:t>
            </a:r>
            <a:endParaRPr lang="en-GB" sz="28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827584" y="2500637"/>
            <a:ext cx="7992888" cy="225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62152" y="1340768"/>
            <a:ext cx="1160268" cy="507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896948" y="1594698"/>
            <a:ext cx="792088" cy="253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187624" y="1340768"/>
            <a:ext cx="8280921" cy="2984550"/>
            <a:chOff x="755576" y="1340768"/>
            <a:chExt cx="8736751" cy="4017940"/>
          </a:xfrm>
        </p:grpSpPr>
        <p:sp>
          <p:nvSpPr>
            <p:cNvPr id="5" name="TextBox 4"/>
            <p:cNvSpPr txBox="1"/>
            <p:nvPr/>
          </p:nvSpPr>
          <p:spPr>
            <a:xfrm>
              <a:off x="899592" y="2996952"/>
              <a:ext cx="8592735" cy="2361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lain" startAt="2009"/>
              </a:pPr>
              <a:r>
                <a:rPr lang="en-GB" b="1" dirty="0" smtClean="0"/>
                <a:t> 				2012			2012</a:t>
              </a:r>
            </a:p>
            <a:p>
              <a:pPr marL="342900" indent="-342900">
                <a:buAutoNum type="arabicPlain" startAt="2009"/>
              </a:pPr>
              <a:endParaRPr lang="en-GB" b="1" dirty="0"/>
            </a:p>
            <a:p>
              <a:r>
                <a:rPr lang="en-GB" b="1" dirty="0" smtClean="0"/>
                <a:t>AWARD         	X          PERFORMANCE CONDITIONS     + SHARE PRICE </a:t>
              </a:r>
              <a:r>
                <a:rPr lang="en-GB" b="1" dirty="0"/>
                <a:t>C</a:t>
              </a:r>
              <a:r>
                <a:rPr lang="en-GB" b="1" dirty="0" smtClean="0"/>
                <a:t>HANGE</a:t>
              </a:r>
            </a:p>
            <a:p>
              <a:r>
                <a:rPr lang="en-GB" b="1" dirty="0"/>
                <a:t>	</a:t>
              </a:r>
              <a:r>
                <a:rPr lang="en-GB" b="1" dirty="0" smtClean="0"/>
                <a:t>	</a:t>
              </a:r>
              <a:r>
                <a:rPr lang="en-GB" b="1" dirty="0"/>
                <a:t> </a:t>
              </a:r>
              <a:r>
                <a:rPr lang="en-GB" b="1" dirty="0" smtClean="0"/>
                <a:t>	        % </a:t>
              </a:r>
              <a:r>
                <a:rPr lang="en-GB" b="1" dirty="0"/>
                <a:t>VESTING </a:t>
              </a:r>
              <a:r>
                <a:rPr lang="en-GB" b="1" dirty="0" smtClean="0"/>
                <a:t>	                         + DIVIDENDS</a:t>
              </a:r>
            </a:p>
            <a:p>
              <a:r>
                <a:rPr lang="en-GB" b="1" dirty="0" smtClean="0"/>
                <a:t>				</a:t>
              </a:r>
              <a:r>
                <a:rPr lang="en-GB" b="1" dirty="0" smtClean="0"/>
                <a:t>62%</a:t>
              </a:r>
              <a:r>
                <a:rPr lang="en-GB" b="1" dirty="0" smtClean="0"/>
                <a:t>			+30%</a:t>
              </a:r>
            </a:p>
            <a:p>
              <a:r>
                <a:rPr lang="en-GB" dirty="0" smtClean="0"/>
                <a:t>		</a:t>
              </a:r>
              <a:endParaRPr lang="en-GB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55576" y="1340768"/>
              <a:ext cx="1872208" cy="1584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51920" y="1996446"/>
              <a:ext cx="1872208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516216" y="1700807"/>
              <a:ext cx="1872208" cy="12016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55576" y="1340768"/>
              <a:ext cx="1872208" cy="792088"/>
            </a:xfrm>
            <a:prstGeom prst="rect">
              <a:avLst/>
            </a:prstGeom>
            <a:gradFill>
              <a:gsLst>
                <a:gs pos="0">
                  <a:schemeClr val="tx2">
                    <a:lumMod val="20000"/>
                    <a:lumOff val="8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55576" y="2116292"/>
              <a:ext cx="1899293" cy="870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Expected Value £1.167 m</a:t>
              </a:r>
              <a:endParaRPr lang="en-GB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74303" y="2301617"/>
              <a:ext cx="1333801" cy="497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1,198,000</a:t>
              </a:r>
              <a:endParaRPr lang="en-GB" dirty="0" smtClean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48264" y="2132856"/>
              <a:ext cx="1252542" cy="497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1,556,000</a:t>
              </a:r>
              <a:endParaRPr lang="en-GB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15516" y="5597143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2008 				2011			2011</a:t>
            </a:r>
          </a:p>
          <a:p>
            <a:r>
              <a:rPr lang="en-GB" b="1" dirty="0" smtClean="0"/>
              <a:t>AWARD         	X             PERFORMANCE CONDITIONS     + SHARE PRICE </a:t>
            </a:r>
            <a:r>
              <a:rPr lang="en-GB" b="1" dirty="0"/>
              <a:t>C</a:t>
            </a:r>
            <a:r>
              <a:rPr lang="en-GB" b="1" dirty="0" smtClean="0"/>
              <a:t>HANGE</a:t>
            </a:r>
          </a:p>
          <a:p>
            <a:r>
              <a:rPr lang="en-GB" b="1" dirty="0"/>
              <a:t>	</a:t>
            </a:r>
            <a:r>
              <a:rPr lang="en-GB" b="1" dirty="0" smtClean="0"/>
              <a:t>	</a:t>
            </a:r>
            <a:r>
              <a:rPr lang="en-GB" b="1" dirty="0"/>
              <a:t> </a:t>
            </a:r>
            <a:r>
              <a:rPr lang="en-GB" b="1" dirty="0" smtClean="0"/>
              <a:t>		% </a:t>
            </a:r>
            <a:r>
              <a:rPr lang="en-GB" b="1" dirty="0"/>
              <a:t>VESTING </a:t>
            </a:r>
            <a:r>
              <a:rPr lang="en-GB" b="1" dirty="0" smtClean="0"/>
              <a:t>	          + DIVIDENDS</a:t>
            </a:r>
          </a:p>
          <a:p>
            <a:r>
              <a:rPr lang="en-GB" b="1" dirty="0" smtClean="0"/>
              <a:t>				</a:t>
            </a:r>
            <a:r>
              <a:rPr lang="en-GB" b="1" dirty="0" smtClean="0"/>
              <a:t>39</a:t>
            </a:r>
            <a:r>
              <a:rPr lang="en-GB" b="1" dirty="0" smtClean="0"/>
              <a:t>%</a:t>
            </a:r>
            <a:r>
              <a:rPr lang="en-GB" b="1" dirty="0" smtClean="0"/>
              <a:t>			+15%</a:t>
            </a:r>
          </a:p>
          <a:p>
            <a:r>
              <a:rPr lang="en-GB" dirty="0" smtClean="0"/>
              <a:t>		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71500" y="3940959"/>
            <a:ext cx="1872208" cy="158417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167844" y="5013176"/>
            <a:ext cx="1872208" cy="5195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832140" y="4901808"/>
            <a:ext cx="1872208" cy="60081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71500" y="3940959"/>
            <a:ext cx="1872208" cy="792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179512" y="479715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Expected Value £1.48 m</a:t>
            </a:r>
            <a:endParaRPr lang="en-GB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671900" y="501754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959,000</a:t>
            </a:r>
            <a:endParaRPr lang="en-GB" dirty="0" smtClean="0"/>
          </a:p>
        </p:txBody>
      </p:sp>
      <p:sp>
        <p:nvSpPr>
          <p:cNvPr id="33" name="TextBox 32"/>
          <p:cNvSpPr txBox="1"/>
          <p:nvPr/>
        </p:nvSpPr>
        <p:spPr>
          <a:xfrm>
            <a:off x="6264188" y="498838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1,102,000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943708" y="3940959"/>
            <a:ext cx="1224136" cy="10722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040052" y="4888684"/>
            <a:ext cx="772052" cy="144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7895" y="0"/>
            <a:ext cx="936105" cy="332309"/>
          </a:xfrm>
          <a:prstGeom prst="rect">
            <a:avLst/>
          </a:prstGeom>
        </p:spPr>
      </p:pic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5713" y="6492875"/>
            <a:ext cx="608287" cy="365125"/>
          </a:xfrm>
        </p:spPr>
        <p:txBody>
          <a:bodyPr/>
          <a:lstStyle/>
          <a:p>
            <a:fld id="{CEA36675-EC83-4331-BA5E-4AE38E21121C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34" name="Rectangle 33"/>
          <p:cNvSpPr/>
          <p:nvPr/>
        </p:nvSpPr>
        <p:spPr>
          <a:xfrm>
            <a:off x="1331640" y="1484784"/>
            <a:ext cx="1256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/>
              <a:t>Max £1.9m</a:t>
            </a:r>
            <a:endParaRPr lang="en-GB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51520" y="422108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Max £2.5M</a:t>
            </a:r>
            <a:endParaRPr lang="en-GB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0" y="5517232"/>
            <a:ext cx="88204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>
          <a:xfrm rot="5400000" flipH="1" flipV="1">
            <a:off x="-300998" y="2632357"/>
            <a:ext cx="2113149" cy="504056"/>
          </a:xfrm>
          <a:prstGeom prst="bent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arrow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Down Arrow 40"/>
          <p:cNvSpPr/>
          <p:nvPr/>
        </p:nvSpPr>
        <p:spPr>
          <a:xfrm flipV="1">
            <a:off x="6292992" y="1608206"/>
            <a:ext cx="943304" cy="32368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64188" y="908720"/>
            <a:ext cx="19437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+41%</a:t>
            </a:r>
          </a:p>
          <a:p>
            <a:endParaRPr lang="en-GB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102690" y="1036584"/>
            <a:ext cx="19437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-21%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71542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2778"/>
            <a:ext cx="9144000" cy="559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7895" y="0"/>
            <a:ext cx="936105" cy="33230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5713" y="6492875"/>
            <a:ext cx="608287" cy="365125"/>
          </a:xfrm>
        </p:spPr>
        <p:txBody>
          <a:bodyPr/>
          <a:lstStyle/>
          <a:p>
            <a:fld id="{CEA36675-EC83-4331-BA5E-4AE38E21121C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51520" y="645333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LTI includes deferred bonus realised, in this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7190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16632"/>
            <a:ext cx="7125113" cy="924475"/>
          </a:xfrm>
        </p:spPr>
        <p:txBody>
          <a:bodyPr/>
          <a:lstStyle/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5713" y="6492875"/>
            <a:ext cx="608287" cy="365125"/>
          </a:xfrm>
        </p:spPr>
        <p:txBody>
          <a:bodyPr/>
          <a:lstStyle/>
          <a:p>
            <a:fld id="{CEA36675-EC83-4331-BA5E-4AE38E21121C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3" name="Down Arrow 2"/>
          <p:cNvSpPr/>
          <p:nvPr/>
        </p:nvSpPr>
        <p:spPr>
          <a:xfrm>
            <a:off x="2662188" y="2298630"/>
            <a:ext cx="795288" cy="1422777"/>
          </a:xfrm>
          <a:prstGeom prst="downArrow">
            <a:avLst/>
          </a:prstGeom>
          <a:solidFill>
            <a:schemeClr val="tx1"/>
          </a:solidFill>
          <a:scene3d>
            <a:camera prst="isometricRightUp">
              <a:rot lat="0" lon="18899998" rev="18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796136" y="2348880"/>
            <a:ext cx="792088" cy="1512168"/>
          </a:xfrm>
          <a:prstGeom prst="downArrow">
            <a:avLst/>
          </a:prstGeom>
          <a:solidFill>
            <a:srgbClr val="FF0000"/>
          </a:solidFill>
          <a:scene3d>
            <a:camera prst="isometricRightUp">
              <a:rot lat="0" lon="18899998" rev="3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7178459"/>
              </p:ext>
            </p:extLst>
          </p:nvPr>
        </p:nvGraphicFramePr>
        <p:xfrm>
          <a:off x="683568" y="620688"/>
          <a:ext cx="6096000" cy="174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Total Remuneration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Realised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FF0000"/>
                          </a:solidFill>
                        </a:rPr>
                        <a:t>Awarded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MEDIAN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+8%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FF0000"/>
                          </a:solidFill>
                        </a:rPr>
                        <a:t>+1%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AVERAGE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+10%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FF0000"/>
                          </a:solidFill>
                        </a:rPr>
                        <a:t>-5%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099" y="2505670"/>
            <a:ext cx="2484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Due to payouts realised (vested) from LTIs awarded 3+ years ago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08501" y="4005064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Due to Rem Com decisions in the year.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Awarded = expected value of awards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SURVEY RESULTS - Summary</a:t>
            </a:r>
            <a:endParaRPr lang="en-GB" sz="36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7895" y="0"/>
            <a:ext cx="936105" cy="332309"/>
          </a:xfrm>
          <a:prstGeom prst="rect">
            <a:avLst/>
          </a:prstGeom>
        </p:spPr>
      </p:pic>
      <p:graphicFrame>
        <p:nvGraphicFramePr>
          <p:cNvPr id="14" name="Chart 13"/>
          <p:cNvGraphicFramePr>
            <a:graphicFrameLocks/>
          </p:cNvGraphicFramePr>
          <p:nvPr/>
        </p:nvGraphicFramePr>
        <p:xfrm>
          <a:off x="0" y="3800475"/>
          <a:ext cx="4838700" cy="305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14478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6675-EC83-4331-BA5E-4AE38E21121C}" type="slidenum">
              <a:rPr lang="en-US" smtClean="0"/>
              <a:pPr/>
              <a:t>18</a:t>
            </a:fld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7895" y="0"/>
            <a:ext cx="936105" cy="332309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159872"/>
            <a:ext cx="9144000" cy="453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8466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Moderation in Award Levels 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Total Remuneration Awarded up just 1% for  FTSE 100 CEOs (Median</a:t>
            </a:r>
            <a:r>
              <a:rPr lang="en-GB" dirty="0"/>
              <a:t>). Average reduced by 5%.</a:t>
            </a:r>
          </a:p>
          <a:p>
            <a:r>
              <a:rPr lang="en-GB" dirty="0" smtClean="0"/>
              <a:t>Is this the effect of the Shareholder Spring?</a:t>
            </a:r>
          </a:p>
          <a:p>
            <a:r>
              <a:rPr lang="en-GB" dirty="0" smtClean="0"/>
              <a:t>Impact of deferred bonus understates pay by about 8%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5713" y="6492875"/>
            <a:ext cx="608287" cy="365125"/>
          </a:xfrm>
        </p:spPr>
        <p:txBody>
          <a:bodyPr/>
          <a:lstStyle/>
          <a:p>
            <a:fld id="{CEA36675-EC83-4331-BA5E-4AE38E21121C}" type="slidenum">
              <a:rPr lang="en-US" smtClean="0"/>
              <a:pPr/>
              <a:t>19</a:t>
            </a:fld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7895" y="0"/>
            <a:ext cx="936105" cy="33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870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/>
              <a:t>Survey Results</a:t>
            </a:r>
            <a:br>
              <a:rPr lang="en-GB" sz="3600" b="1" dirty="0" smtClean="0"/>
            </a:br>
            <a:r>
              <a:rPr lang="en-GB" sz="3600" b="1" dirty="0" smtClean="0"/>
              <a:t>Cliff Weight, Director, </a:t>
            </a:r>
            <a:br>
              <a:rPr lang="en-GB" sz="3600" b="1" dirty="0" smtClean="0"/>
            </a:br>
            <a:r>
              <a:rPr lang="en-GB" sz="3600" b="1" dirty="0" smtClean="0"/>
              <a:t>MM&amp;K Remuneration Consultants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Agenda</a:t>
            </a:r>
          </a:p>
          <a:p>
            <a:r>
              <a:rPr lang="en-GB" dirty="0" smtClean="0"/>
              <a:t>Context</a:t>
            </a:r>
          </a:p>
          <a:p>
            <a:r>
              <a:rPr lang="en-GB" dirty="0" smtClean="0"/>
              <a:t>Definitions</a:t>
            </a:r>
          </a:p>
          <a:p>
            <a:r>
              <a:rPr lang="en-GB" dirty="0" smtClean="0"/>
              <a:t>Differences of Averages and Medians</a:t>
            </a:r>
          </a:p>
          <a:p>
            <a:r>
              <a:rPr lang="en-GB" dirty="0"/>
              <a:t>Total Remuneration </a:t>
            </a:r>
            <a:r>
              <a:rPr lang="en-GB" dirty="0" smtClean="0"/>
              <a:t>Realised </a:t>
            </a:r>
          </a:p>
          <a:p>
            <a:r>
              <a:rPr lang="en-GB" dirty="0" smtClean="0"/>
              <a:t>Total Remuneration Awarded</a:t>
            </a:r>
          </a:p>
          <a:p>
            <a:r>
              <a:rPr lang="en-GB" dirty="0" smtClean="0"/>
              <a:t>Comments on BIS proposals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7895" y="0"/>
            <a:ext cx="936105" cy="33230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5713" y="6492875"/>
            <a:ext cx="608287" cy="365125"/>
          </a:xfrm>
        </p:spPr>
        <p:txBody>
          <a:bodyPr/>
          <a:lstStyle/>
          <a:p>
            <a:fld id="{CEA36675-EC83-4331-BA5E-4AE38E21121C}" type="slidenum">
              <a:rPr lang="en-US" smtClean="0"/>
              <a:pPr/>
              <a:t>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6276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473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b="1" dirty="0"/>
              <a:t>FTSE 100 Average CEO Pay v. Company Size </a:t>
            </a:r>
            <a:r>
              <a:rPr lang="en-GB" sz="3600" b="1" dirty="0" smtClean="0"/>
              <a:t>– BIGGER </a:t>
            </a:r>
            <a:r>
              <a:rPr lang="en-GB" sz="3600" b="1" dirty="0"/>
              <a:t>NOT </a:t>
            </a:r>
            <a:r>
              <a:rPr lang="en-GB" sz="3600" b="1" dirty="0" smtClean="0"/>
              <a:t>BETTER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2337123"/>
          </a:xfrm>
        </p:spPr>
        <p:txBody>
          <a:bodyPr>
            <a:normAutofit fontScale="32500" lnSpcReduction="2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sz="5500" dirty="0" smtClean="0"/>
          </a:p>
          <a:p>
            <a:r>
              <a:rPr lang="en-GB" sz="5500" b="1" dirty="0"/>
              <a:t>Indexed data back to 1998.</a:t>
            </a:r>
          </a:p>
          <a:p>
            <a:pPr>
              <a:defRPr sz="144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GB" sz="5500" b="1" dirty="0" smtClean="0"/>
              <a:t>Pay </a:t>
            </a:r>
            <a:r>
              <a:rPr lang="en-GB" sz="5500" b="1" dirty="0"/>
              <a:t>has increased as has turnover and since 2003 market cap. </a:t>
            </a:r>
          </a:p>
          <a:p>
            <a:pPr>
              <a:defRPr sz="144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GB" sz="5500" b="1" dirty="0"/>
              <a:t>However pay has increased much </a:t>
            </a:r>
            <a:r>
              <a:rPr lang="en-GB" sz="5500" b="1" dirty="0" smtClean="0"/>
              <a:t>faster </a:t>
            </a:r>
            <a:r>
              <a:rPr lang="en-GB" sz="5500" b="1" dirty="0"/>
              <a:t>than the FTSE 100 index.</a:t>
            </a:r>
          </a:p>
          <a:p>
            <a:r>
              <a:rPr lang="en-GB" sz="5500" b="1" dirty="0"/>
              <a:t>What might change the long term trends?</a:t>
            </a:r>
          </a:p>
          <a:p>
            <a:r>
              <a:rPr lang="en-GB" sz="5500" b="1" dirty="0"/>
              <a:t>Can pay keep rising?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5713" y="6492875"/>
            <a:ext cx="608287" cy="365125"/>
          </a:xfrm>
        </p:spPr>
        <p:txBody>
          <a:bodyPr/>
          <a:lstStyle/>
          <a:p>
            <a:fld id="{CEA36675-EC83-4331-BA5E-4AE38E21121C}" type="slidenum">
              <a:rPr lang="en-US" smtClean="0"/>
              <a:pPr/>
              <a:t>20</a:t>
            </a:fld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7895" y="0"/>
            <a:ext cx="936105" cy="332309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05531890"/>
              </p:ext>
            </p:extLst>
          </p:nvPr>
        </p:nvGraphicFramePr>
        <p:xfrm>
          <a:off x="4961" y="980728"/>
          <a:ext cx="9144000" cy="3753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57992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5471"/>
            <a:ext cx="7125113" cy="924475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CEO costs 2.7 basis points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4" y="692696"/>
            <a:ext cx="7125112" cy="180866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200" b="1" dirty="0" smtClean="0"/>
          </a:p>
          <a:p>
            <a:r>
              <a:rPr lang="en-GB" sz="1600" b="1" dirty="0" smtClean="0"/>
              <a:t>CEO total rem = £4.5 million</a:t>
            </a:r>
          </a:p>
          <a:p>
            <a:pPr marL="0" indent="0">
              <a:buNone/>
            </a:pPr>
            <a:r>
              <a:rPr lang="en-GB" sz="1600" b="1" dirty="0" smtClean="0"/>
              <a:t>      _______________________</a:t>
            </a:r>
          </a:p>
          <a:p>
            <a:r>
              <a:rPr lang="en-GB" sz="1600" b="1" dirty="0" smtClean="0"/>
              <a:t>Market cap = £17 billion</a:t>
            </a:r>
          </a:p>
          <a:p>
            <a:pPr marL="0" indent="0">
              <a:buNone/>
            </a:pPr>
            <a:r>
              <a:rPr lang="en-GB" sz="1400" b="1" dirty="0" smtClean="0"/>
              <a:t>Figures are for average The top 100 CEOs</a:t>
            </a:r>
            <a:endParaRPr lang="en-GB" sz="1400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5713" y="6492875"/>
            <a:ext cx="608287" cy="365125"/>
          </a:xfrm>
        </p:spPr>
        <p:txBody>
          <a:bodyPr/>
          <a:lstStyle/>
          <a:p>
            <a:fld id="{CEA36675-EC83-4331-BA5E-4AE38E21121C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995936" y="836712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dirty="0" smtClean="0"/>
          </a:p>
          <a:p>
            <a:r>
              <a:rPr lang="en-GB" sz="2000" b="1" dirty="0" smtClean="0"/>
              <a:t>= 0.027%</a:t>
            </a:r>
          </a:p>
          <a:p>
            <a:endParaRPr lang="en-GB" sz="2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7895" y="0"/>
            <a:ext cx="936105" cy="332309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8688113" y="6645275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A36675-EC83-4331-BA5E-4AE38E21121C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840513" y="6797675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A36675-EC83-4331-BA5E-4AE38E21121C}" type="slidenum">
              <a:rPr lang="en-US" smtClean="0"/>
              <a:pPr/>
              <a:t>21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80750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5471"/>
            <a:ext cx="7125113" cy="924475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CEO costs 2.7 basis points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4" y="692696"/>
            <a:ext cx="7125112" cy="180866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200" b="1" dirty="0" smtClean="0"/>
          </a:p>
          <a:p>
            <a:r>
              <a:rPr lang="en-GB" sz="1600" b="1" dirty="0" smtClean="0"/>
              <a:t>CEO total rem = £4.5 million</a:t>
            </a:r>
          </a:p>
          <a:p>
            <a:pPr marL="0" indent="0">
              <a:buNone/>
            </a:pPr>
            <a:r>
              <a:rPr lang="en-GB" sz="1600" b="1" dirty="0" smtClean="0"/>
              <a:t>      _______________________</a:t>
            </a:r>
          </a:p>
          <a:p>
            <a:r>
              <a:rPr lang="en-GB" sz="1600" b="1" dirty="0" smtClean="0"/>
              <a:t>Market cap = £17 billion</a:t>
            </a:r>
          </a:p>
          <a:p>
            <a:pPr marL="0" indent="0">
              <a:buNone/>
            </a:pPr>
            <a:r>
              <a:rPr lang="en-GB" sz="1400" b="1" dirty="0" smtClean="0"/>
              <a:t>Figures are for average The top 100 CEOs</a:t>
            </a:r>
            <a:endParaRPr lang="en-GB" sz="1400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5713" y="6492875"/>
            <a:ext cx="608287" cy="365125"/>
          </a:xfrm>
        </p:spPr>
        <p:txBody>
          <a:bodyPr/>
          <a:lstStyle/>
          <a:p>
            <a:fld id="{CEA36675-EC83-4331-BA5E-4AE38E21121C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995936" y="836712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dirty="0" smtClean="0"/>
          </a:p>
          <a:p>
            <a:r>
              <a:rPr lang="en-GB" sz="2000" b="1" dirty="0" smtClean="0"/>
              <a:t>= 0.027%</a:t>
            </a:r>
          </a:p>
          <a:p>
            <a:endParaRPr lang="en-GB" sz="2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7895" y="0"/>
            <a:ext cx="936105" cy="332309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8688113" y="6645275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A36675-EC83-4331-BA5E-4AE38E21121C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840513" y="6797675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A36675-EC83-4331-BA5E-4AE38E21121C}" type="slidenum">
              <a:rPr lang="en-US" smtClean="0"/>
              <a:pPr/>
              <a:t>22</a:t>
            </a:fld>
            <a:endParaRPr lang="en-US" dirty="0" smtClean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32714496"/>
              </p:ext>
            </p:extLst>
          </p:nvPr>
        </p:nvGraphicFramePr>
        <p:xfrm>
          <a:off x="0" y="1988839"/>
          <a:ext cx="9144000" cy="4869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89420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dirty="0" smtClean="0"/>
              <a:t>BIS Proposal re 5/10 year </a:t>
            </a:r>
            <a:r>
              <a:rPr lang="en-GB" sz="3600" b="1" dirty="0" smtClean="0"/>
              <a:t>disclosure- example </a:t>
            </a:r>
            <a:endParaRPr lang="en-GB" sz="36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83003088"/>
              </p:ext>
            </p:extLst>
          </p:nvPr>
        </p:nvGraphicFramePr>
        <p:xfrm>
          <a:off x="179512" y="1412776"/>
          <a:ext cx="8964490" cy="5147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1080120"/>
                <a:gridCol w="1944216"/>
                <a:gridCol w="2520280"/>
                <a:gridCol w="2483770"/>
              </a:tblGrid>
              <a:tr h="796372"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Single </a:t>
                      </a:r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Figure of Total </a:t>
                      </a:r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Remuneration</a:t>
                      </a:r>
                    </a:p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£000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Annual variable element award rates against maximum opportunity 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Long term incentive vesting rates against maximum opportunity 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1773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2013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CEO2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4,516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83%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1773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CEO2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4,771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90%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1773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2011¹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CEO2 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2,250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93%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1773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2011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CEO1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4,245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82%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1773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CEO1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3,958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93%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1773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2009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CEO1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3,895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89%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67%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2221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DISCLOSURE CONSEQUENCES</a:t>
            </a:r>
            <a:endParaRPr lang="en-GB" sz="3600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16372529"/>
              </p:ext>
            </p:extLst>
          </p:nvPr>
        </p:nvGraphicFramePr>
        <p:xfrm>
          <a:off x="-1" y="1600200"/>
          <a:ext cx="9144001" cy="4783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641"/>
                <a:gridCol w="1080119"/>
                <a:gridCol w="1200134"/>
                <a:gridCol w="1360151"/>
                <a:gridCol w="2080231"/>
                <a:gridCol w="2091725"/>
              </a:tblGrid>
              <a:tr h="1139303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Year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Salary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Bonus 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LTI  Realised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Total Remuneration</a:t>
                      </a:r>
                      <a:r>
                        <a:rPr lang="en-GB" sz="2400" b="1" baseline="0" dirty="0" smtClean="0"/>
                        <a:t> Received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Total Remuneration Awarded</a:t>
                      </a:r>
                      <a:endParaRPr lang="en-GB" sz="2400" b="1" dirty="0"/>
                    </a:p>
                  </a:txBody>
                  <a:tcPr/>
                </a:tc>
              </a:tr>
              <a:tr h="462051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1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1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1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0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2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4</a:t>
                      </a:r>
                      <a:endParaRPr lang="en-GB" sz="2400" b="1" dirty="0"/>
                    </a:p>
                  </a:txBody>
                  <a:tcPr/>
                </a:tc>
              </a:tr>
              <a:tr h="462051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2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1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1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0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2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4</a:t>
                      </a:r>
                      <a:endParaRPr lang="en-GB" sz="2400" b="1" dirty="0"/>
                    </a:p>
                  </a:txBody>
                  <a:tcPr/>
                </a:tc>
              </a:tr>
              <a:tr h="462051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3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1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1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0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2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4</a:t>
                      </a:r>
                      <a:endParaRPr lang="en-GB" sz="2400" b="1" dirty="0"/>
                    </a:p>
                  </a:txBody>
                  <a:tcPr/>
                </a:tc>
              </a:tr>
              <a:tr h="462051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4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1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1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0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2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4</a:t>
                      </a:r>
                      <a:endParaRPr lang="en-GB" sz="2400" b="1" dirty="0"/>
                    </a:p>
                  </a:txBody>
                  <a:tcPr/>
                </a:tc>
              </a:tr>
              <a:tr h="462051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5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1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1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10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12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4</a:t>
                      </a:r>
                      <a:endParaRPr lang="en-GB" sz="2400" b="1" dirty="0"/>
                    </a:p>
                  </a:txBody>
                  <a:tcPr/>
                </a:tc>
              </a:tr>
              <a:tr h="462051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Total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5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5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10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20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20</a:t>
                      </a:r>
                      <a:endParaRPr lang="en-GB" sz="2400" b="1" dirty="0"/>
                    </a:p>
                  </a:txBody>
                  <a:tcPr/>
                </a:tc>
              </a:tr>
              <a:tr h="797512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Average per year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1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1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2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4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4</a:t>
                      </a:r>
                      <a:endParaRPr lang="en-GB" sz="2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7895" y="0"/>
            <a:ext cx="936105" cy="332309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5713" y="6492875"/>
            <a:ext cx="608287" cy="365125"/>
          </a:xfrm>
        </p:spPr>
        <p:txBody>
          <a:bodyPr/>
          <a:lstStyle/>
          <a:p>
            <a:fld id="{CEA36675-EC83-4331-BA5E-4AE38E21121C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6" name="Oval 5"/>
          <p:cNvSpPr/>
          <p:nvPr/>
        </p:nvSpPr>
        <p:spPr>
          <a:xfrm>
            <a:off x="5436096" y="4509120"/>
            <a:ext cx="1080120" cy="6480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5334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42489754"/>
              </p:ext>
            </p:extLst>
          </p:nvPr>
        </p:nvGraphicFramePr>
        <p:xfrm>
          <a:off x="0" y="188640"/>
          <a:ext cx="9144000" cy="6643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7895" y="0"/>
            <a:ext cx="936105" cy="33230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5713" y="6492875"/>
            <a:ext cx="608287" cy="365125"/>
          </a:xfrm>
        </p:spPr>
        <p:txBody>
          <a:bodyPr/>
          <a:lstStyle/>
          <a:p>
            <a:fld id="{CEA36675-EC83-4331-BA5E-4AE38E21121C}" type="slidenum">
              <a:rPr lang="en-US" smtClean="0"/>
              <a:pPr/>
              <a:t>25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56420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Ratio CEO to Average Employee</a:t>
            </a:r>
            <a:endParaRPr lang="en-GB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7895" y="0"/>
            <a:ext cx="936105" cy="332309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5713" y="6492875"/>
            <a:ext cx="608287" cy="365125"/>
          </a:xfrm>
        </p:spPr>
        <p:txBody>
          <a:bodyPr/>
          <a:lstStyle/>
          <a:p>
            <a:fld id="{CEA36675-EC83-4331-BA5E-4AE38E21121C}" type="slidenum">
              <a:rPr lang="en-US" smtClean="0"/>
              <a:pPr/>
              <a:t>26</a:t>
            </a:fld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9215773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046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29539" y="-996883"/>
            <a:ext cx="6408711" cy="906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6426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675724"/>
            <a:ext cx="8640960" cy="924475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Context - Corporate Governance Changes</a:t>
            </a:r>
            <a:endParaRPr lang="en-GB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09444" y="2060848"/>
            <a:ext cx="7125112" cy="4051437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/>
              <a:t>Voting</a:t>
            </a:r>
          </a:p>
          <a:p>
            <a:pPr lvl="1"/>
            <a:r>
              <a:rPr lang="en-GB" b="1" dirty="0" smtClean="0"/>
              <a:t>Advisory vote on payments made</a:t>
            </a:r>
          </a:p>
          <a:p>
            <a:pPr lvl="1"/>
            <a:r>
              <a:rPr lang="en-GB" b="1" dirty="0" smtClean="0"/>
              <a:t>Binding vote on future policy</a:t>
            </a:r>
          </a:p>
          <a:p>
            <a:r>
              <a:rPr lang="en-GB" b="1" dirty="0" smtClean="0"/>
              <a:t>Disclosure</a:t>
            </a:r>
          </a:p>
          <a:p>
            <a:pPr lvl="1"/>
            <a:r>
              <a:rPr lang="en-GB" b="1" dirty="0" smtClean="0"/>
              <a:t>Single figure of total remuneration</a:t>
            </a:r>
          </a:p>
          <a:p>
            <a:pPr lvl="1"/>
            <a:r>
              <a:rPr lang="en-GB" b="1" dirty="0" smtClean="0"/>
              <a:t>5+ year history of TSR, single figure, bonus % and LTIP % vesting</a:t>
            </a:r>
          </a:p>
          <a:p>
            <a:pPr lvl="1"/>
            <a:r>
              <a:rPr lang="en-GB" b="1" dirty="0" smtClean="0"/>
              <a:t>Scenario analysis of future policy </a:t>
            </a:r>
          </a:p>
          <a:p>
            <a:pPr lvl="1"/>
            <a:r>
              <a:rPr lang="en-GB" b="1" dirty="0" smtClean="0"/>
              <a:t>No surprises</a:t>
            </a:r>
          </a:p>
          <a:p>
            <a:pPr lvl="1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5713" y="6492875"/>
            <a:ext cx="608287" cy="365125"/>
          </a:xfrm>
        </p:spPr>
        <p:txBody>
          <a:bodyPr/>
          <a:lstStyle/>
          <a:p>
            <a:fld id="{CEA36675-EC83-4331-BA5E-4AE38E21121C}" type="slidenum">
              <a:rPr lang="en-US" smtClean="0"/>
              <a:pPr/>
              <a:t>3</a:t>
            </a:fld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7895" y="0"/>
            <a:ext cx="936105" cy="33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5249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49" y="30907"/>
            <a:ext cx="7631008" cy="924475"/>
          </a:xfrm>
        </p:spPr>
        <p:txBody>
          <a:bodyPr>
            <a:noAutofit/>
          </a:bodyPr>
          <a:lstStyle/>
          <a:p>
            <a:r>
              <a:rPr lang="en-GB" sz="3600" b="1" dirty="0"/>
              <a:t>Communicating Pay to Shareholders</a:t>
            </a:r>
            <a:br>
              <a:rPr lang="en-GB" sz="3600" b="1" dirty="0"/>
            </a:br>
            <a:r>
              <a:rPr lang="en-GB" sz="3600" b="1" dirty="0"/>
              <a:t>- a window on the soul of the company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5713" y="6492875"/>
            <a:ext cx="608287" cy="365125"/>
          </a:xfrm>
        </p:spPr>
        <p:txBody>
          <a:bodyPr/>
          <a:lstStyle/>
          <a:p>
            <a:fld id="{CEA36675-EC83-4331-BA5E-4AE38E21121C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19150" y="1628775"/>
            <a:ext cx="8591550" cy="42100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dirty="0" smtClean="0">
              <a:latin typeface="Microsoft Sans Serif" pitchFamily="34" charset="0"/>
            </a:endParaRPr>
          </a:p>
          <a:p>
            <a:endParaRPr lang="en-US" sz="1800" dirty="0" smtClean="0">
              <a:latin typeface="Microsoft Sans Serif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3548" y="5734997"/>
            <a:ext cx="81369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dirty="0"/>
              <a:t>How directors and senior managers are remunerated provides an important window on corporate governance more generally</a:t>
            </a:r>
            <a:r>
              <a:rPr lang="en-GB" dirty="0" smtClean="0"/>
              <a:t>.</a:t>
            </a:r>
            <a:endParaRPr lang="en-GB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3671204341"/>
              </p:ext>
            </p:extLst>
          </p:nvPr>
        </p:nvGraphicFramePr>
        <p:xfrm>
          <a:off x="0" y="1397000"/>
          <a:ext cx="4932040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5" descr="MPj0414058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00808"/>
            <a:ext cx="4311537" cy="359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7895" y="0"/>
            <a:ext cx="936105" cy="33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448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092950" y="1398588"/>
            <a:ext cx="1798638" cy="946150"/>
          </a:xfrm>
          <a:prstGeom prst="rect">
            <a:avLst/>
          </a:prstGeom>
          <a:solidFill>
            <a:schemeClr val="bg2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  <a:cs typeface="Arial" charset="0"/>
              </a:rPr>
              <a:t>Pension</a:t>
            </a:r>
          </a:p>
          <a:p>
            <a:pPr algn="ctr">
              <a:defRPr/>
            </a:pPr>
            <a:r>
              <a:rPr lang="en-GB" sz="1000" dirty="0">
                <a:solidFill>
                  <a:schemeClr val="tx1"/>
                </a:solidFill>
                <a:cs typeface="Arial" charset="0"/>
              </a:rPr>
              <a:t>Normally entitlement is defined in contract of service and only changes with salary level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53013" y="1398588"/>
            <a:ext cx="1800225" cy="946150"/>
          </a:xfrm>
          <a:prstGeom prst="rect">
            <a:avLst/>
          </a:prstGeom>
          <a:solidFill>
            <a:schemeClr val="bg2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  <a:cs typeface="Arial" charset="0"/>
              </a:rPr>
              <a:t>Long term incentive</a:t>
            </a:r>
          </a:p>
          <a:p>
            <a:pPr algn="ctr">
              <a:defRPr/>
            </a:pPr>
            <a:r>
              <a:rPr lang="en-GB" sz="1000" dirty="0">
                <a:solidFill>
                  <a:schemeClr val="tx1"/>
                </a:solidFill>
                <a:cs typeface="Arial" charset="0"/>
              </a:rPr>
              <a:t>Awards decided by the remuneration committee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005138" y="1400175"/>
            <a:ext cx="1800225" cy="946150"/>
          </a:xfrm>
          <a:prstGeom prst="rect">
            <a:avLst/>
          </a:prstGeom>
          <a:solidFill>
            <a:schemeClr val="bg2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  <a:cs typeface="Arial" charset="0"/>
              </a:rPr>
              <a:t>Bonus opportunity</a:t>
            </a:r>
          </a:p>
          <a:p>
            <a:pPr algn="ctr">
              <a:defRPr/>
            </a:pPr>
            <a:r>
              <a:rPr lang="en-GB" sz="1000" dirty="0">
                <a:solidFill>
                  <a:schemeClr val="tx1"/>
                </a:solidFill>
                <a:cs typeface="Arial" charset="0"/>
              </a:rPr>
              <a:t>Remuneration committee sets max. and on-target opportunity </a:t>
            </a:r>
          </a:p>
          <a:p>
            <a:pPr algn="ctr">
              <a:defRPr/>
            </a:pPr>
            <a:r>
              <a:rPr lang="en-GB" sz="1000" dirty="0">
                <a:solidFill>
                  <a:schemeClr val="tx1"/>
                </a:solidFill>
                <a:cs typeface="Arial" charset="0"/>
              </a:rPr>
              <a:t>(expressed in % of salary) </a:t>
            </a:r>
          </a:p>
        </p:txBody>
      </p:sp>
      <p:sp>
        <p:nvSpPr>
          <p:cNvPr id="3077" name="AutoShape 54"/>
          <p:cNvSpPr>
            <a:spLocks noChangeArrowheads="1"/>
          </p:cNvSpPr>
          <p:nvPr/>
        </p:nvSpPr>
        <p:spPr bwMode="auto">
          <a:xfrm rot="10800000">
            <a:off x="4291013" y="1404938"/>
            <a:ext cx="504825" cy="215900"/>
          </a:xfrm>
          <a:prstGeom prst="rtTriangl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" name="Left Brace 44"/>
          <p:cNvSpPr>
            <a:spLocks/>
          </p:cNvSpPr>
          <p:nvPr/>
        </p:nvSpPr>
        <p:spPr bwMode="auto">
          <a:xfrm rot="5400000">
            <a:off x="4768057" y="-2782094"/>
            <a:ext cx="274638" cy="7921625"/>
          </a:xfrm>
          <a:prstGeom prst="leftBrace">
            <a:avLst>
              <a:gd name="adj1" fmla="val 8568"/>
              <a:gd name="adj2" fmla="val 81184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3079" name="TextBox 3"/>
          <p:cNvSpPr txBox="1">
            <a:spLocks noChangeArrowheads="1"/>
          </p:cNvSpPr>
          <p:nvPr/>
        </p:nvSpPr>
        <p:spPr bwMode="auto">
          <a:xfrm>
            <a:off x="920750" y="681038"/>
            <a:ext cx="30353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latin typeface="Calibri" pitchFamily="34" charset="0"/>
              </a:rPr>
              <a:t>DIMENSIONS OF REMUNERATION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971550" y="1398588"/>
            <a:ext cx="1800225" cy="9461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Salary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81" name="TextBox 13"/>
          <p:cNvSpPr txBox="1">
            <a:spLocks noChangeArrowheads="1"/>
          </p:cNvSpPr>
          <p:nvPr/>
        </p:nvSpPr>
        <p:spPr bwMode="auto">
          <a:xfrm>
            <a:off x="2006600" y="2060575"/>
            <a:ext cx="766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GB" sz="1100">
                <a:latin typeface="Calibri" pitchFamily="34" charset="0"/>
              </a:rPr>
              <a:t>(e.g. £1m)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151438" y="3246438"/>
            <a:ext cx="1584325" cy="9001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0488" indent="-90488">
              <a:spcAft>
                <a:spcPts val="100"/>
              </a:spcAft>
              <a:buClr>
                <a:schemeClr val="accent1"/>
              </a:buClr>
              <a:defRPr/>
            </a:pPr>
            <a:r>
              <a:rPr lang="en-GB" sz="1000" b="1" dirty="0">
                <a:latin typeface="+mn-lt"/>
              </a:rPr>
              <a:t>Key issue: valuation </a:t>
            </a:r>
          </a:p>
          <a:p>
            <a:pPr marL="90488" indent="-90488">
              <a:spcAft>
                <a:spcPts val="10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GB" sz="1000" dirty="0">
                <a:latin typeface="+mn-lt"/>
              </a:rPr>
              <a:t>Face value of shares?</a:t>
            </a:r>
          </a:p>
          <a:p>
            <a:pPr marL="90488" indent="-90488">
              <a:spcAft>
                <a:spcPts val="10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GB" sz="1000" dirty="0">
                <a:latin typeface="+mn-lt"/>
              </a:rPr>
              <a:t>Expected value (rule of thumb or Black </a:t>
            </a:r>
            <a:r>
              <a:rPr lang="en-GB" sz="1000" dirty="0" err="1">
                <a:latin typeface="+mn-lt"/>
              </a:rPr>
              <a:t>Scholes</a:t>
            </a:r>
            <a:r>
              <a:rPr lang="en-GB" sz="1000" dirty="0">
                <a:latin typeface="+mn-lt"/>
              </a:rPr>
              <a:t>?)</a:t>
            </a:r>
          </a:p>
          <a:p>
            <a:pPr marL="90488" indent="-90488">
              <a:spcAft>
                <a:spcPts val="10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GB" sz="1000" dirty="0">
                <a:latin typeface="+mn-lt"/>
              </a:rPr>
              <a:t>Modelling for the future?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75238" y="4333875"/>
            <a:ext cx="1800225" cy="9461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  <a:cs typeface="Arial" charset="0"/>
              </a:rPr>
              <a:t>Realised value</a:t>
            </a:r>
          </a:p>
          <a:p>
            <a:pPr algn="ctr">
              <a:defRPr/>
            </a:pPr>
            <a:r>
              <a:rPr lang="en-GB" sz="1000" dirty="0">
                <a:solidFill>
                  <a:schemeClr val="tx1"/>
                </a:solidFill>
                <a:cs typeface="Arial" charset="0"/>
              </a:rPr>
              <a:t>Can be further deferral of LTI after performance conditions are met</a:t>
            </a:r>
            <a:endParaRPr lang="en-GB" dirty="0">
              <a:solidFill>
                <a:schemeClr val="tx1"/>
              </a:solidFill>
              <a:cs typeface="Arial" charset="0"/>
            </a:endParaRPr>
          </a:p>
        </p:txBody>
      </p:sp>
      <p:cxnSp>
        <p:nvCxnSpPr>
          <p:cNvPr id="31" name="Elbow Connector 30"/>
          <p:cNvCxnSpPr/>
          <p:nvPr/>
        </p:nvCxnSpPr>
        <p:spPr>
          <a:xfrm rot="16200000" flipH="1">
            <a:off x="3478213" y="2597150"/>
            <a:ext cx="501650" cy="0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005138" y="2847975"/>
            <a:ext cx="792162" cy="9461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144000" rIns="0" bIns="46800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  <a:cs typeface="Arial" charset="0"/>
              </a:rPr>
              <a:t>Realised</a:t>
            </a:r>
            <a:endParaRPr lang="en-GB" sz="14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1" name="Left Brace 50"/>
          <p:cNvSpPr>
            <a:spLocks/>
          </p:cNvSpPr>
          <p:nvPr/>
        </p:nvSpPr>
        <p:spPr bwMode="auto">
          <a:xfrm rot="18265814">
            <a:off x="3680619" y="1167607"/>
            <a:ext cx="342900" cy="7192962"/>
          </a:xfrm>
          <a:prstGeom prst="leftBrace">
            <a:avLst>
              <a:gd name="adj1" fmla="val 11125"/>
              <a:gd name="adj2" fmla="val 47102"/>
            </a:avLst>
          </a:prstGeom>
          <a:noFill/>
          <a:ln w="19050" algn="ctr">
            <a:solidFill>
              <a:schemeClr val="accent4"/>
            </a:solidFill>
            <a:round/>
            <a:headEnd/>
            <a:tailEnd/>
          </a:ln>
          <a:effectLst/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3087" name="Text Box 33"/>
          <p:cNvSpPr txBox="1">
            <a:spLocks noChangeArrowheads="1"/>
          </p:cNvSpPr>
          <p:nvPr/>
        </p:nvSpPr>
        <p:spPr bwMode="auto">
          <a:xfrm>
            <a:off x="0" y="1333500"/>
            <a:ext cx="755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Time 0</a:t>
            </a:r>
            <a:br>
              <a:rPr lang="en-US" sz="1200">
                <a:latin typeface="Calibri" pitchFamily="34" charset="0"/>
              </a:rPr>
            </a:br>
            <a:r>
              <a:rPr lang="en-US" sz="1200">
                <a:latin typeface="Calibri" pitchFamily="34" charset="0"/>
              </a:rPr>
              <a:t>(Jan 01)</a:t>
            </a:r>
          </a:p>
        </p:txBody>
      </p:sp>
      <p:sp>
        <p:nvSpPr>
          <p:cNvPr id="2079" name="Text Box 34"/>
          <p:cNvSpPr txBox="1">
            <a:spLocks noChangeArrowheads="1"/>
          </p:cNvSpPr>
          <p:nvPr/>
        </p:nvSpPr>
        <p:spPr bwMode="auto">
          <a:xfrm>
            <a:off x="0" y="2762250"/>
            <a:ext cx="944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>
                <a:latin typeface="+mn-lt"/>
              </a:rPr>
              <a:t>Time 1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(Dec 31)</a:t>
            </a:r>
          </a:p>
        </p:txBody>
      </p:sp>
      <p:sp>
        <p:nvSpPr>
          <p:cNvPr id="2080" name="Text Box 35"/>
          <p:cNvSpPr txBox="1">
            <a:spLocks noChangeArrowheads="1"/>
          </p:cNvSpPr>
          <p:nvPr/>
        </p:nvSpPr>
        <p:spPr bwMode="auto">
          <a:xfrm>
            <a:off x="0" y="4181475"/>
            <a:ext cx="1487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>
                <a:latin typeface="+mn-lt"/>
              </a:rPr>
              <a:t>Time 3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(+ 3 yrs or more)</a:t>
            </a:r>
          </a:p>
        </p:txBody>
      </p:sp>
      <p:sp>
        <p:nvSpPr>
          <p:cNvPr id="2081" name="TextBox 33"/>
          <p:cNvSpPr txBox="1">
            <a:spLocks noChangeArrowheads="1"/>
          </p:cNvSpPr>
          <p:nvPr/>
        </p:nvSpPr>
        <p:spPr bwMode="auto">
          <a:xfrm>
            <a:off x="-1588" y="5619750"/>
            <a:ext cx="1892301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latin typeface="+mn-lt"/>
              </a:rPr>
              <a:t>Time n</a:t>
            </a:r>
          </a:p>
          <a:p>
            <a:pPr>
              <a:defRPr/>
            </a:pPr>
            <a:r>
              <a:rPr lang="en-GB" sz="1200" dirty="0">
                <a:latin typeface="+mn-lt"/>
              </a:rPr>
              <a:t>(After retirement)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092950" y="5691188"/>
            <a:ext cx="539750" cy="9461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chemeClr val="tx1"/>
                </a:solidFill>
              </a:rPr>
              <a:t>¼ tax free at retire-</a:t>
            </a:r>
            <a:r>
              <a:rPr lang="en-GB" sz="1000" dirty="0" err="1">
                <a:solidFill>
                  <a:schemeClr val="tx1"/>
                </a:solidFill>
              </a:rPr>
              <a:t>ment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2084" name="TextBox 39"/>
          <p:cNvSpPr txBox="1">
            <a:spLocks noChangeArrowheads="1"/>
          </p:cNvSpPr>
          <p:nvPr/>
        </p:nvSpPr>
        <p:spPr bwMode="auto">
          <a:xfrm>
            <a:off x="7632700" y="5691188"/>
            <a:ext cx="1258888" cy="9461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1000" dirty="0">
                <a:latin typeface="Calibri" pitchFamily="34" charset="0"/>
              </a:rPr>
              <a:t>¾ paid as pension until death of executive and then widow(</a:t>
            </a:r>
            <a:r>
              <a:rPr lang="en-GB" sz="1000" dirty="0" err="1">
                <a:latin typeface="Calibri" pitchFamily="34" charset="0"/>
              </a:rPr>
              <a:t>er</a:t>
            </a:r>
            <a:r>
              <a:rPr lang="en-GB" sz="1000" dirty="0">
                <a:latin typeface="Calibri" pitchFamily="34" charset="0"/>
              </a:rPr>
              <a:t>)s pension until their death</a:t>
            </a:r>
          </a:p>
        </p:txBody>
      </p:sp>
      <p:sp>
        <p:nvSpPr>
          <p:cNvPr id="2093" name="Rectangle 45"/>
          <p:cNvSpPr>
            <a:spLocks noChangeArrowheads="1"/>
          </p:cNvSpPr>
          <p:nvPr/>
        </p:nvSpPr>
        <p:spPr bwMode="auto">
          <a:xfrm>
            <a:off x="6567488" y="188913"/>
            <a:ext cx="1008062" cy="1444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3094" name="Text Box 46"/>
          <p:cNvSpPr txBox="1">
            <a:spLocks noChangeArrowheads="1"/>
          </p:cNvSpPr>
          <p:nvPr/>
        </p:nvSpPr>
        <p:spPr bwMode="auto">
          <a:xfrm>
            <a:off x="7602538" y="142875"/>
            <a:ext cx="1457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000"/>
              <a:t>Realised remuneration</a:t>
            </a:r>
            <a:endParaRPr lang="en-US" sz="1000"/>
          </a:p>
        </p:txBody>
      </p:sp>
      <p:sp>
        <p:nvSpPr>
          <p:cNvPr id="3095" name="Text Box 51"/>
          <p:cNvSpPr txBox="1">
            <a:spLocks noChangeArrowheads="1"/>
          </p:cNvSpPr>
          <p:nvPr/>
        </p:nvSpPr>
        <p:spPr bwMode="auto">
          <a:xfrm>
            <a:off x="7602538" y="476250"/>
            <a:ext cx="1457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000"/>
              <a:t>Pay award decisions</a:t>
            </a:r>
            <a:endParaRPr lang="en-US" sz="1000"/>
          </a:p>
        </p:txBody>
      </p:sp>
      <p:sp>
        <p:nvSpPr>
          <p:cNvPr id="3096" name="AutoShape 52"/>
          <p:cNvSpPr>
            <a:spLocks noChangeArrowheads="1"/>
          </p:cNvSpPr>
          <p:nvPr/>
        </p:nvSpPr>
        <p:spPr bwMode="auto">
          <a:xfrm rot="10800000">
            <a:off x="7072313" y="476250"/>
            <a:ext cx="504825" cy="215900"/>
          </a:xfrm>
          <a:prstGeom prst="rtTriangl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97" name="AutoShape 53"/>
          <p:cNvSpPr>
            <a:spLocks noChangeArrowheads="1"/>
          </p:cNvSpPr>
          <p:nvPr/>
        </p:nvSpPr>
        <p:spPr bwMode="auto">
          <a:xfrm rot="10800000">
            <a:off x="2257425" y="1409700"/>
            <a:ext cx="504825" cy="215900"/>
          </a:xfrm>
          <a:prstGeom prst="rtTriangl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98" name="AutoShape 55"/>
          <p:cNvSpPr>
            <a:spLocks noChangeArrowheads="1"/>
          </p:cNvSpPr>
          <p:nvPr/>
        </p:nvSpPr>
        <p:spPr bwMode="auto">
          <a:xfrm rot="10800000">
            <a:off x="6340475" y="1404938"/>
            <a:ext cx="504825" cy="215900"/>
          </a:xfrm>
          <a:prstGeom prst="rtTriangl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99" name="AutoShape 56"/>
          <p:cNvSpPr>
            <a:spLocks noChangeArrowheads="1"/>
          </p:cNvSpPr>
          <p:nvPr/>
        </p:nvSpPr>
        <p:spPr bwMode="auto">
          <a:xfrm rot="10800000">
            <a:off x="8378825" y="1404938"/>
            <a:ext cx="504825" cy="215900"/>
          </a:xfrm>
          <a:prstGeom prst="rtTriangl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05" name="Text Box 57"/>
          <p:cNvSpPr txBox="1">
            <a:spLocks noChangeArrowheads="1"/>
          </p:cNvSpPr>
          <p:nvPr/>
        </p:nvSpPr>
        <p:spPr bwMode="auto">
          <a:xfrm>
            <a:off x="3716338" y="2447925"/>
            <a:ext cx="1079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200" i="1" dirty="0">
                <a:latin typeface="+mn-lt"/>
              </a:rPr>
              <a:t>Performance</a:t>
            </a:r>
            <a:endParaRPr lang="en-US" sz="1200" i="1" dirty="0">
              <a:latin typeface="+mn-lt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0" y="2762250"/>
            <a:ext cx="9144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181475"/>
            <a:ext cx="9144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0" y="5619750"/>
            <a:ext cx="9144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0" y="1333500"/>
            <a:ext cx="9144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5" name="TextBox 19"/>
          <p:cNvSpPr txBox="1">
            <a:spLocks noChangeArrowheads="1"/>
          </p:cNvSpPr>
          <p:nvPr/>
        </p:nvSpPr>
        <p:spPr bwMode="auto">
          <a:xfrm>
            <a:off x="3798888" y="2847975"/>
            <a:ext cx="1008062" cy="946150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144000"/>
          <a:lstStyle/>
          <a:p>
            <a:pPr algn="ctr">
              <a:defRPr/>
            </a:pPr>
            <a:r>
              <a:rPr lang="en-GB" sz="1600" dirty="0">
                <a:latin typeface="Calibri" pitchFamily="34" charset="0"/>
              </a:rPr>
              <a:t>Deferred</a:t>
            </a:r>
          </a:p>
          <a:p>
            <a:pPr algn="ctr">
              <a:defRPr/>
            </a:pPr>
            <a:r>
              <a:rPr lang="en-GB" sz="1000" spc="-30" dirty="0">
                <a:latin typeface="Calibri" pitchFamily="34" charset="0"/>
              </a:rPr>
              <a:t>(poss. matched grant if voluntary deferment)</a:t>
            </a:r>
          </a:p>
        </p:txBody>
      </p:sp>
      <p:cxnSp>
        <p:nvCxnSpPr>
          <p:cNvPr id="67" name="Elbow Connector 66"/>
          <p:cNvCxnSpPr>
            <a:stCxn id="2065" idx="2"/>
            <a:endCxn id="23" idx="1"/>
          </p:cNvCxnSpPr>
          <p:nvPr/>
        </p:nvCxnSpPr>
        <p:spPr>
          <a:xfrm rot="16200000" flipH="1">
            <a:off x="4183063" y="3914775"/>
            <a:ext cx="1012825" cy="771525"/>
          </a:xfrm>
          <a:prstGeom prst="bentConnector2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/>
          <p:nvPr/>
        </p:nvCxnSpPr>
        <p:spPr>
          <a:xfrm rot="16200000" flipH="1">
            <a:off x="4184650" y="3340100"/>
            <a:ext cx="1987550" cy="0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7351713" y="2344738"/>
            <a:ext cx="0" cy="3336925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8266113" y="2344738"/>
            <a:ext cx="0" cy="3344862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 Box 58"/>
          <p:cNvSpPr txBox="1">
            <a:spLocks noChangeArrowheads="1"/>
          </p:cNvSpPr>
          <p:nvPr/>
        </p:nvSpPr>
        <p:spPr bwMode="auto">
          <a:xfrm>
            <a:off x="5151438" y="2447925"/>
            <a:ext cx="1079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200" i="1" dirty="0">
                <a:latin typeface="+mn-lt"/>
              </a:rPr>
              <a:t>Performance</a:t>
            </a:r>
            <a:endParaRPr lang="en-US" sz="1000" i="1" dirty="0">
              <a:latin typeface="+mn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0" y="6604000"/>
            <a:ext cx="231933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50" dirty="0">
                <a:latin typeface="+mj-lt"/>
              </a:rPr>
              <a:t>MM&amp;K, Y. Chahed &amp; L. </a:t>
            </a:r>
            <a:r>
              <a:rPr lang="en-GB" sz="1050" dirty="0" err="1">
                <a:latin typeface="+mj-lt"/>
              </a:rPr>
              <a:t>Goh</a:t>
            </a:r>
            <a:r>
              <a:rPr lang="en-GB" sz="1050" dirty="0">
                <a:latin typeface="+mj-lt"/>
              </a:rPr>
              <a:t> (LSE), 2011</a:t>
            </a:r>
          </a:p>
        </p:txBody>
      </p:sp>
      <p:sp>
        <p:nvSpPr>
          <p:cNvPr id="82" name="Text Box 35"/>
          <p:cNvSpPr txBox="1">
            <a:spLocks noChangeArrowheads="1"/>
          </p:cNvSpPr>
          <p:nvPr/>
        </p:nvSpPr>
        <p:spPr bwMode="auto">
          <a:xfrm>
            <a:off x="2598738" y="4759325"/>
            <a:ext cx="1162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latin typeface="+mn-lt"/>
              </a:rPr>
              <a:t>TOTAL PAY</a:t>
            </a:r>
          </a:p>
        </p:txBody>
      </p:sp>
      <p:sp>
        <p:nvSpPr>
          <p:cNvPr id="42" name="Rectangular Callout 15"/>
          <p:cNvSpPr>
            <a:spLocks noChangeArrowheads="1"/>
          </p:cNvSpPr>
          <p:nvPr/>
        </p:nvSpPr>
        <p:spPr bwMode="auto">
          <a:xfrm>
            <a:off x="1266825" y="5440363"/>
            <a:ext cx="4237038" cy="1163637"/>
          </a:xfrm>
          <a:prstGeom prst="wedgeRectCallout">
            <a:avLst>
              <a:gd name="adj1" fmla="val -7027"/>
              <a:gd name="adj2" fmla="val -63853"/>
            </a:avLst>
          </a:prstGeom>
          <a:solidFill>
            <a:schemeClr val="bg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72000" rIns="108000" bIns="72000" anchor="ctr"/>
          <a:lstStyle/>
          <a:p>
            <a:pPr>
              <a:defRPr/>
            </a:pPr>
            <a:r>
              <a:rPr lang="en-GB" sz="1400" b="1" dirty="0">
                <a:latin typeface="+mj-lt"/>
              </a:rPr>
              <a:t>Note: </a:t>
            </a:r>
            <a:r>
              <a:rPr lang="en-GB" sz="1400" dirty="0">
                <a:latin typeface="+mj-lt"/>
              </a:rPr>
              <a:t>Total reported pay is driven by decisions made at different points in time and does not necessarily reflect current market conditions. </a:t>
            </a:r>
          </a:p>
          <a:p>
            <a:pPr>
              <a:defRPr/>
            </a:pPr>
            <a:r>
              <a:rPr lang="en-GB" sz="1400" dirty="0">
                <a:latin typeface="+mj-lt"/>
              </a:rPr>
              <a:t>Some users (</a:t>
            </a:r>
            <a:r>
              <a:rPr lang="en-GB" sz="1400" dirty="0" smtClean="0">
                <a:latin typeface="+mj-lt"/>
              </a:rPr>
              <a:t>e.g. </a:t>
            </a:r>
            <a:r>
              <a:rPr lang="en-GB" sz="1400" dirty="0">
                <a:latin typeface="+mj-lt"/>
              </a:rPr>
              <a:t>press) use realised value from prior year grants to criticise  pay increases</a:t>
            </a:r>
          </a:p>
        </p:txBody>
      </p:sp>
      <p:sp>
        <p:nvSpPr>
          <p:cNvPr id="43" name="TextBox 40"/>
          <p:cNvSpPr txBox="1">
            <a:spLocks noChangeArrowheads="1"/>
          </p:cNvSpPr>
          <p:nvPr/>
        </p:nvSpPr>
        <p:spPr bwMode="auto">
          <a:xfrm>
            <a:off x="7097713" y="3132138"/>
            <a:ext cx="1800225" cy="2139950"/>
          </a:xfrm>
          <a:prstGeom prst="rect">
            <a:avLst/>
          </a:prstGeom>
          <a:solidFill>
            <a:schemeClr val="bg1"/>
          </a:solidFill>
          <a:ln w="6350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90488" indent="-90488">
              <a:buClr>
                <a:schemeClr val="accent1"/>
              </a:buClr>
              <a:defRPr/>
            </a:pPr>
            <a:r>
              <a:rPr lang="en-GB" sz="1000" b="1" dirty="0">
                <a:latin typeface="+mn-lt"/>
              </a:rPr>
              <a:t>Defined Benefit </a:t>
            </a:r>
            <a:endParaRPr lang="en-GB" sz="1000" dirty="0">
              <a:latin typeface="+mn-lt"/>
            </a:endParaRPr>
          </a:p>
          <a:p>
            <a:pPr marL="90488" indent="-90488">
              <a:buClr>
                <a:schemeClr val="accent1"/>
              </a:buClr>
              <a:defRPr/>
            </a:pPr>
            <a:r>
              <a:rPr lang="en-GB" sz="1000" dirty="0">
                <a:latin typeface="+mn-lt"/>
              </a:rPr>
              <a:t>(DB = x% of final salary)</a:t>
            </a:r>
          </a:p>
          <a:p>
            <a:pPr marL="90488" indent="-90488"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GB" sz="1000" dirty="0">
                <a:latin typeface="+mn-lt"/>
              </a:rPr>
              <a:t>Value depends on accrual rate, which drives the x% </a:t>
            </a:r>
            <a:br>
              <a:rPr lang="en-GB" sz="1000" dirty="0">
                <a:latin typeface="+mn-lt"/>
              </a:rPr>
            </a:br>
            <a:r>
              <a:rPr lang="en-GB" sz="1000" dirty="0">
                <a:latin typeface="+mn-lt"/>
              </a:rPr>
              <a:t>(</a:t>
            </a:r>
            <a:r>
              <a:rPr lang="en-GB" sz="1000" dirty="0" err="1">
                <a:latin typeface="+mn-lt"/>
              </a:rPr>
              <a:t>eg</a:t>
            </a:r>
            <a:r>
              <a:rPr lang="en-GB" sz="1000" dirty="0">
                <a:latin typeface="+mn-lt"/>
              </a:rPr>
              <a:t> 1/30th for each year of service)</a:t>
            </a:r>
          </a:p>
          <a:p>
            <a:pPr marL="90488" indent="-90488"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GB" sz="1000" dirty="0">
                <a:latin typeface="+mn-lt"/>
              </a:rPr>
              <a:t>Final salary (</a:t>
            </a:r>
            <a:r>
              <a:rPr lang="en-GB" sz="1000" dirty="0" err="1">
                <a:latin typeface="+mn-lt"/>
              </a:rPr>
              <a:t>eg</a:t>
            </a:r>
            <a:r>
              <a:rPr lang="en-GB" sz="1000" dirty="0">
                <a:latin typeface="+mn-lt"/>
              </a:rPr>
              <a:t> highest 12months in last three years)</a:t>
            </a:r>
          </a:p>
          <a:p>
            <a:pPr marL="90488" indent="-90488">
              <a:buClr>
                <a:schemeClr val="accent1"/>
              </a:buClr>
              <a:defRPr/>
            </a:pPr>
            <a:endParaRPr lang="en-GB" sz="700" dirty="0">
              <a:latin typeface="+mn-lt"/>
            </a:endParaRPr>
          </a:p>
          <a:p>
            <a:pPr marL="90488" indent="-90488">
              <a:buClr>
                <a:schemeClr val="accent1"/>
              </a:buClr>
              <a:defRPr/>
            </a:pPr>
            <a:r>
              <a:rPr lang="en-GB" sz="1000" dirty="0">
                <a:latin typeface="+mn-lt"/>
              </a:rPr>
              <a:t>OR </a:t>
            </a:r>
            <a:r>
              <a:rPr lang="en-GB" sz="1000" b="1" dirty="0">
                <a:latin typeface="+mn-lt"/>
              </a:rPr>
              <a:t>Defined Contribution</a:t>
            </a:r>
          </a:p>
          <a:p>
            <a:pPr marL="90488" indent="-90488">
              <a:buClr>
                <a:schemeClr val="accent1"/>
              </a:buClr>
              <a:defRPr/>
            </a:pPr>
            <a:r>
              <a:rPr lang="en-GB" sz="1000" dirty="0">
                <a:latin typeface="+mn-lt"/>
              </a:rPr>
              <a:t>(DC = y% of salary)</a:t>
            </a:r>
          </a:p>
          <a:p>
            <a:pPr marL="90488" indent="-90488">
              <a:buClr>
                <a:schemeClr val="accent1"/>
              </a:buClr>
              <a:defRPr/>
            </a:pPr>
            <a:r>
              <a:rPr lang="en-GB" sz="1000" dirty="0">
                <a:latin typeface="+mn-lt"/>
              </a:rPr>
              <a:t>OR </a:t>
            </a:r>
            <a:r>
              <a:rPr lang="en-GB" sz="1000" b="1" dirty="0">
                <a:latin typeface="+mn-lt"/>
              </a:rPr>
              <a:t>Cash Salary Supplement</a:t>
            </a:r>
          </a:p>
          <a:p>
            <a:pPr marL="90488" indent="-90488">
              <a:buClr>
                <a:schemeClr val="accent1"/>
              </a:buClr>
              <a:defRPr/>
            </a:pPr>
            <a:r>
              <a:rPr lang="en-GB" sz="1000" dirty="0">
                <a:latin typeface="+mn-lt"/>
              </a:rPr>
              <a:t>(SS = y% of salary)</a:t>
            </a:r>
          </a:p>
        </p:txBody>
      </p:sp>
    </p:spTree>
    <p:extLst>
      <p:ext uri="{BB962C8B-B14F-4D97-AF65-F5344CB8AC3E}">
        <p14:creationId xmlns:p14="http://schemas.microsoft.com/office/powerpoint/2010/main" xmlns="" val="196507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Total Remuneration Survey Definitions</a:t>
            </a:r>
            <a:endParaRPr lang="en-GB" sz="36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91468851"/>
              </p:ext>
            </p:extLst>
          </p:nvPr>
        </p:nvGraphicFramePr>
        <p:xfrm>
          <a:off x="457200" y="1600200"/>
          <a:ext cx="82296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/>
                        <a:t>Realised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/>
                        <a:t>Awarded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Salary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 smtClean="0"/>
                        <a:t>Paid</a:t>
                      </a:r>
                      <a:r>
                        <a:rPr lang="en-GB" sz="2400" b="1" baseline="0" dirty="0" smtClean="0"/>
                        <a:t> in year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 smtClean="0"/>
                        <a:t>Same</a:t>
                      </a:r>
                      <a:endParaRPr lang="en-GB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Bonus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 smtClean="0"/>
                        <a:t>Paid for year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 smtClean="0"/>
                        <a:t>Same</a:t>
                      </a:r>
                      <a:endParaRPr lang="en-GB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Deferred Bonus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 smtClean="0"/>
                        <a:t>Value</a:t>
                      </a:r>
                      <a:r>
                        <a:rPr lang="en-GB" sz="2400" b="1" baseline="0" dirty="0" smtClean="0"/>
                        <a:t> </a:t>
                      </a:r>
                      <a:r>
                        <a:rPr lang="en-GB" sz="2400" b="1" dirty="0" smtClean="0"/>
                        <a:t>Vested in</a:t>
                      </a:r>
                      <a:r>
                        <a:rPr lang="en-GB" sz="2400" b="1" baseline="0" dirty="0" smtClean="0"/>
                        <a:t> year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baseline="0" dirty="0" smtClean="0"/>
                        <a:t>Value Deferred</a:t>
                      </a:r>
                      <a:endParaRPr lang="en-GB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LTIPs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/>
                        <a:t>Value</a:t>
                      </a:r>
                      <a:r>
                        <a:rPr lang="en-GB" sz="2400" b="1" baseline="0" dirty="0" smtClean="0"/>
                        <a:t> </a:t>
                      </a:r>
                      <a:r>
                        <a:rPr lang="en-GB" sz="2400" b="1" dirty="0" smtClean="0"/>
                        <a:t>Vested in</a:t>
                      </a:r>
                      <a:r>
                        <a:rPr lang="en-GB" sz="2400" b="1" baseline="0" dirty="0" smtClean="0"/>
                        <a:t> year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 smtClean="0"/>
                        <a:t>Expected Value</a:t>
                      </a:r>
                      <a:endParaRPr lang="en-GB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Options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 smtClean="0"/>
                        <a:t>Gain on Exercise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 smtClean="0"/>
                        <a:t>Expected Value</a:t>
                      </a:r>
                      <a:endParaRPr lang="en-GB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Pensions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 smtClean="0"/>
                        <a:t>Complicated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 smtClean="0"/>
                        <a:t>Same</a:t>
                      </a:r>
                      <a:endParaRPr lang="en-GB" sz="2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7895" y="0"/>
            <a:ext cx="936105" cy="332309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5713" y="6492875"/>
            <a:ext cx="608287" cy="365125"/>
          </a:xfrm>
        </p:spPr>
        <p:txBody>
          <a:bodyPr/>
          <a:lstStyle/>
          <a:p>
            <a:fld id="{CEA36675-EC83-4331-BA5E-4AE38E21121C}" type="slidenum">
              <a:rPr lang="en-US" smtClean="0"/>
              <a:pPr/>
              <a:t>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76460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Total Remuneration Survey Definitions</a:t>
            </a:r>
            <a:endParaRPr lang="en-GB" sz="36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78540593"/>
              </p:ext>
            </p:extLst>
          </p:nvPr>
        </p:nvGraphicFramePr>
        <p:xfrm>
          <a:off x="457200" y="1600200"/>
          <a:ext cx="82296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Realised</a:t>
                      </a:r>
                      <a:endParaRPr lang="en-GB" sz="2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Awarded</a:t>
                      </a:r>
                      <a:endParaRPr lang="en-GB" sz="2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Salary</a:t>
                      </a:r>
                      <a:endParaRPr lang="en-GB" sz="2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Paid</a:t>
                      </a:r>
                      <a:r>
                        <a:rPr lang="en-GB" sz="2400" b="1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in year</a:t>
                      </a:r>
                      <a:endParaRPr lang="en-GB" sz="2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Same</a:t>
                      </a:r>
                      <a:endParaRPr lang="en-GB" sz="2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Bonus</a:t>
                      </a:r>
                      <a:endParaRPr lang="en-GB" sz="2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Paid for year</a:t>
                      </a:r>
                      <a:endParaRPr lang="en-GB" sz="2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Same</a:t>
                      </a:r>
                      <a:endParaRPr lang="en-GB" sz="2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Deferred Bonus</a:t>
                      </a:r>
                      <a:endParaRPr lang="en-GB" sz="2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Value</a:t>
                      </a:r>
                      <a:r>
                        <a:rPr lang="en-GB" sz="2400" b="1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GB" sz="2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Vested in</a:t>
                      </a:r>
                      <a:r>
                        <a:rPr lang="en-GB" sz="2400" b="1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year</a:t>
                      </a:r>
                      <a:endParaRPr lang="en-GB" sz="2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Expected</a:t>
                      </a:r>
                      <a:r>
                        <a:rPr lang="en-GB" sz="2400" b="1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Value</a:t>
                      </a:r>
                      <a:endParaRPr lang="en-GB" sz="2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LTIPs</a:t>
                      </a:r>
                      <a:endParaRPr lang="en-GB" sz="2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Value</a:t>
                      </a:r>
                      <a:r>
                        <a:rPr lang="en-GB" sz="2400" b="1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GB" sz="2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Vested in</a:t>
                      </a:r>
                      <a:r>
                        <a:rPr lang="en-GB" sz="2400" b="1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year</a:t>
                      </a:r>
                      <a:endParaRPr lang="en-GB" sz="2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Expected Value</a:t>
                      </a:r>
                      <a:endParaRPr lang="en-GB" sz="2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Options</a:t>
                      </a:r>
                      <a:endParaRPr lang="en-GB" sz="2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Gain on Exercise</a:t>
                      </a:r>
                      <a:endParaRPr lang="en-GB" sz="2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Expected Value</a:t>
                      </a:r>
                      <a:endParaRPr lang="en-GB" sz="2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Pensions</a:t>
                      </a:r>
                      <a:endParaRPr lang="en-GB" sz="2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Complicated</a:t>
                      </a:r>
                      <a:endParaRPr lang="en-GB" sz="2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Same</a:t>
                      </a:r>
                      <a:endParaRPr lang="en-GB" sz="2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7895" y="0"/>
            <a:ext cx="936105" cy="332309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5713" y="6492875"/>
            <a:ext cx="608287" cy="365125"/>
          </a:xfrm>
        </p:spPr>
        <p:txBody>
          <a:bodyPr/>
          <a:lstStyle/>
          <a:p>
            <a:fld id="{CEA36675-EC83-4331-BA5E-4AE38E21121C}" type="slidenum">
              <a:rPr lang="en-US" smtClean="0"/>
              <a:pPr/>
              <a:t>7</a:t>
            </a:fld>
            <a:endParaRPr lang="en-US" dirty="0" smtClean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642066" y="3429000"/>
            <a:ext cx="0" cy="1714500"/>
          </a:xfrm>
          <a:prstGeom prst="line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70173" y="1329933"/>
            <a:ext cx="0" cy="496855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70173" y="6298485"/>
            <a:ext cx="8496944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0173" y="5146357"/>
            <a:ext cx="842442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275828" y="1842121"/>
            <a:ext cx="8769783" cy="3290544"/>
          </a:xfrm>
          <a:custGeom>
            <a:avLst/>
            <a:gdLst>
              <a:gd name="connsiteX0" fmla="*/ 0 w 8769783"/>
              <a:gd name="connsiteY0" fmla="*/ 3290544 h 3290544"/>
              <a:gd name="connsiteX1" fmla="*/ 1838325 w 8769783"/>
              <a:gd name="connsiteY1" fmla="*/ 1661769 h 3290544"/>
              <a:gd name="connsiteX2" fmla="*/ 3486150 w 8769783"/>
              <a:gd name="connsiteY2" fmla="*/ 2490444 h 3290544"/>
              <a:gd name="connsiteX3" fmla="*/ 5286375 w 8769783"/>
              <a:gd name="connsiteY3" fmla="*/ 785469 h 3290544"/>
              <a:gd name="connsiteX4" fmla="*/ 7200900 w 8769783"/>
              <a:gd name="connsiteY4" fmla="*/ 1776069 h 3290544"/>
              <a:gd name="connsiteX5" fmla="*/ 8629650 w 8769783"/>
              <a:gd name="connsiteY5" fmla="*/ 147294 h 3290544"/>
              <a:gd name="connsiteX6" fmla="*/ 8724900 w 8769783"/>
              <a:gd name="connsiteY6" fmla="*/ 71094 h 329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69783" h="3290544">
                <a:moveTo>
                  <a:pt x="0" y="3290544"/>
                </a:moveTo>
                <a:cubicBezTo>
                  <a:pt x="628650" y="2542831"/>
                  <a:pt x="1257300" y="1795119"/>
                  <a:pt x="1838325" y="1661769"/>
                </a:cubicBezTo>
                <a:cubicBezTo>
                  <a:pt x="2419350" y="1528419"/>
                  <a:pt x="2911475" y="2636494"/>
                  <a:pt x="3486150" y="2490444"/>
                </a:cubicBezTo>
                <a:cubicBezTo>
                  <a:pt x="4060825" y="2344394"/>
                  <a:pt x="4667250" y="904531"/>
                  <a:pt x="5286375" y="785469"/>
                </a:cubicBezTo>
                <a:cubicBezTo>
                  <a:pt x="5905500" y="666406"/>
                  <a:pt x="6643688" y="1882431"/>
                  <a:pt x="7200900" y="1776069"/>
                </a:cubicBezTo>
                <a:cubicBezTo>
                  <a:pt x="7758113" y="1669706"/>
                  <a:pt x="8375650" y="431456"/>
                  <a:pt x="8629650" y="147294"/>
                </a:cubicBezTo>
                <a:cubicBezTo>
                  <a:pt x="8883650" y="-136868"/>
                  <a:pt x="8712200" y="79031"/>
                  <a:pt x="8724900" y="71094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94909" y="4985969"/>
            <a:ext cx="2267744" cy="523220"/>
          </a:xfrm>
          <a:prstGeom prst="rect">
            <a:avLst/>
          </a:prstGeom>
          <a:solidFill>
            <a:srgbClr val="FFFFFF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Exercise price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1148" y="3744034"/>
            <a:ext cx="1512168" cy="95410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Option Gain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4189" y="1185917"/>
            <a:ext cx="1440160" cy="95410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Share price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48425" y="6327715"/>
            <a:ext cx="1512168" cy="5232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Time</a:t>
            </a:r>
            <a:endParaRPr lang="en-GB" sz="2800" b="1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203848" y="4221088"/>
            <a:ext cx="0" cy="2077397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195736" y="6334780"/>
            <a:ext cx="2665412" cy="5232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Vests at 3 years</a:t>
            </a:r>
          </a:p>
        </p:txBody>
      </p:sp>
    </p:spTree>
    <p:extLst>
      <p:ext uri="{BB962C8B-B14F-4D97-AF65-F5344CB8AC3E}">
        <p14:creationId xmlns:p14="http://schemas.microsoft.com/office/powerpoint/2010/main" xmlns="" val="112144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Total Remuneration</a:t>
            </a:r>
            <a:endParaRPr lang="en-GB" sz="36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95233468"/>
              </p:ext>
            </p:extLst>
          </p:nvPr>
        </p:nvGraphicFramePr>
        <p:xfrm>
          <a:off x="457200" y="1268760"/>
          <a:ext cx="8229600" cy="509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68460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Realised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Awarded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LSE Listing Rules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BIS – single figure</a:t>
                      </a:r>
                      <a:endParaRPr lang="en-GB" dirty="0"/>
                    </a:p>
                  </a:txBody>
                  <a:tcPr/>
                </a:tc>
              </a:tr>
              <a:tr h="396634">
                <a:tc>
                  <a:txBody>
                    <a:bodyPr/>
                    <a:lstStyle/>
                    <a:p>
                      <a:r>
                        <a:rPr lang="en-GB" b="1" dirty="0" smtClean="0"/>
                        <a:t>Salary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Paid</a:t>
                      </a:r>
                      <a:r>
                        <a:rPr lang="en-GB" b="1" baseline="0" dirty="0" smtClean="0"/>
                        <a:t> in year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Same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Same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Same</a:t>
                      </a:r>
                      <a:endParaRPr lang="en-GB" b="1" dirty="0"/>
                    </a:p>
                  </a:txBody>
                  <a:tcPr/>
                </a:tc>
              </a:tr>
              <a:tr h="396634">
                <a:tc>
                  <a:txBody>
                    <a:bodyPr/>
                    <a:lstStyle/>
                    <a:p>
                      <a:r>
                        <a:rPr lang="en-GB" b="1" dirty="0" smtClean="0"/>
                        <a:t>Cash Bonus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Paid for year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Same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Same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Same</a:t>
                      </a:r>
                      <a:endParaRPr lang="en-GB" b="1" dirty="0"/>
                    </a:p>
                  </a:txBody>
                  <a:tcPr/>
                </a:tc>
              </a:tr>
              <a:tr h="684602">
                <a:tc>
                  <a:txBody>
                    <a:bodyPr/>
                    <a:lstStyle/>
                    <a:p>
                      <a:r>
                        <a:rPr lang="en-GB" b="1" dirty="0" smtClean="0"/>
                        <a:t>Deferred Bonus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Value</a:t>
                      </a:r>
                      <a:r>
                        <a:rPr lang="en-GB" b="1" baseline="0" dirty="0" smtClean="0"/>
                        <a:t> </a:t>
                      </a:r>
                      <a:r>
                        <a:rPr lang="en-GB" b="1" dirty="0" smtClean="0"/>
                        <a:t>Vested in</a:t>
                      </a:r>
                      <a:r>
                        <a:rPr lang="en-GB" b="1" baseline="0" dirty="0" smtClean="0"/>
                        <a:t> year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Value Deferred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smtClean="0"/>
                        <a:t>Value Deferred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Value Deferred</a:t>
                      </a:r>
                      <a:endParaRPr lang="en-GB" b="1" dirty="0"/>
                    </a:p>
                  </a:txBody>
                  <a:tcPr/>
                </a:tc>
              </a:tr>
              <a:tr h="684602">
                <a:tc>
                  <a:txBody>
                    <a:bodyPr/>
                    <a:lstStyle/>
                    <a:p>
                      <a:r>
                        <a:rPr lang="en-GB" b="1" dirty="0" smtClean="0"/>
                        <a:t>LTIPs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Value</a:t>
                      </a:r>
                      <a:r>
                        <a:rPr lang="en-GB" b="1" baseline="0" dirty="0" smtClean="0"/>
                        <a:t> </a:t>
                      </a:r>
                      <a:r>
                        <a:rPr lang="en-GB" b="1" dirty="0" smtClean="0"/>
                        <a:t>Vested in</a:t>
                      </a:r>
                      <a:r>
                        <a:rPr lang="en-GB" b="1" baseline="0" dirty="0" smtClean="0"/>
                        <a:t> year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EV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FV</a:t>
                      </a:r>
                      <a:r>
                        <a:rPr lang="en-GB" b="1" baseline="0" dirty="0" smtClean="0"/>
                        <a:t> at award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Value</a:t>
                      </a:r>
                      <a:r>
                        <a:rPr lang="en-GB" b="1" baseline="0" dirty="0" smtClean="0"/>
                        <a:t> </a:t>
                      </a:r>
                      <a:r>
                        <a:rPr lang="en-GB" b="1" dirty="0" smtClean="0"/>
                        <a:t>Vested </a:t>
                      </a:r>
                      <a:r>
                        <a:rPr lang="en-GB" b="1" dirty="0" smtClean="0"/>
                        <a:t>for </a:t>
                      </a:r>
                      <a:r>
                        <a:rPr lang="en-GB" b="1" baseline="0" dirty="0" smtClean="0"/>
                        <a:t>year</a:t>
                      </a:r>
                      <a:endParaRPr lang="en-GB" b="1" dirty="0" smtClean="0"/>
                    </a:p>
                  </a:txBody>
                  <a:tcPr/>
                </a:tc>
              </a:tr>
              <a:tr h="684602">
                <a:tc>
                  <a:txBody>
                    <a:bodyPr/>
                    <a:lstStyle/>
                    <a:p>
                      <a:r>
                        <a:rPr lang="en-GB" b="1" dirty="0" smtClean="0"/>
                        <a:t>Options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Gain on Exercise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EV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FV</a:t>
                      </a:r>
                      <a:r>
                        <a:rPr lang="en-GB" b="1" baseline="0" dirty="0" smtClean="0"/>
                        <a:t> at award</a:t>
                      </a:r>
                      <a:endParaRPr lang="en-GB" b="1" dirty="0" smtClean="0"/>
                    </a:p>
                    <a:p>
                      <a:pPr algn="l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Gain at date of vesting</a:t>
                      </a:r>
                      <a:endParaRPr lang="en-GB" b="1" dirty="0"/>
                    </a:p>
                  </a:txBody>
                  <a:tcPr/>
                </a:tc>
              </a:tr>
              <a:tr h="1564804">
                <a:tc>
                  <a:txBody>
                    <a:bodyPr/>
                    <a:lstStyle/>
                    <a:p>
                      <a:r>
                        <a:rPr lang="en-GB" b="1" dirty="0" smtClean="0"/>
                        <a:t>Pensions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Complicated</a:t>
                      </a:r>
                    </a:p>
                    <a:p>
                      <a:pPr algn="l"/>
                      <a:r>
                        <a:rPr lang="en-GB" b="1" dirty="0" smtClean="0"/>
                        <a:t>For</a:t>
                      </a:r>
                      <a:r>
                        <a:rPr lang="en-GB" b="1" baseline="0" dirty="0" smtClean="0"/>
                        <a:t> </a:t>
                      </a:r>
                      <a:r>
                        <a:rPr lang="en-GB" b="1" dirty="0" smtClean="0"/>
                        <a:t>DB = increase in TV of accrued</a:t>
                      </a:r>
                      <a:r>
                        <a:rPr lang="en-GB" b="1" baseline="0" dirty="0" smtClean="0"/>
                        <a:t> pension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same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Actuarial</a:t>
                      </a:r>
                      <a:r>
                        <a:rPr lang="en-GB" b="1" baseline="0" dirty="0" smtClean="0"/>
                        <a:t> GN11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/>
                        <a:t>20x inc in accrued pension</a:t>
                      </a:r>
                      <a:endParaRPr lang="en-GB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228184" y="5934670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EV</a:t>
            </a:r>
            <a:r>
              <a:rPr lang="en-GB" dirty="0" smtClean="0"/>
              <a:t> = </a:t>
            </a:r>
            <a:r>
              <a:rPr lang="en-GB" b="1" dirty="0"/>
              <a:t>Expected </a:t>
            </a:r>
            <a:r>
              <a:rPr lang="en-GB" b="1" dirty="0" smtClean="0"/>
              <a:t>Value</a:t>
            </a:r>
          </a:p>
          <a:p>
            <a:r>
              <a:rPr lang="en-GB" b="1" dirty="0" smtClean="0"/>
              <a:t>FV = Face Value</a:t>
            </a:r>
            <a:endParaRPr lang="en-GB" b="1" dirty="0"/>
          </a:p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7895" y="0"/>
            <a:ext cx="936105" cy="332309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5713" y="6492875"/>
            <a:ext cx="608287" cy="365125"/>
          </a:xfrm>
        </p:spPr>
        <p:txBody>
          <a:bodyPr/>
          <a:lstStyle/>
          <a:p>
            <a:fld id="{CEA36675-EC83-4331-BA5E-4AE38E21121C}" type="slidenum">
              <a:rPr lang="en-US" smtClean="0"/>
              <a:pPr/>
              <a:t>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26171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7092280" cy="1143000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Top 100 Average  </a:t>
            </a:r>
            <a:r>
              <a:rPr lang="en-GB" sz="3600" b="1" dirty="0" smtClean="0"/>
              <a:t>and </a:t>
            </a:r>
            <a:r>
              <a:rPr lang="en-GB" sz="3600" b="1" dirty="0"/>
              <a:t>Median </a:t>
            </a:r>
            <a:r>
              <a:rPr lang="en-GB" sz="3600" b="1" dirty="0" smtClean="0"/>
              <a:t>Increases, and Average of Increases</a:t>
            </a:r>
            <a:endParaRPr lang="en-GB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84732731"/>
              </p:ext>
            </p:extLst>
          </p:nvPr>
        </p:nvGraphicFramePr>
        <p:xfrm>
          <a:off x="23462" y="21907"/>
          <a:ext cx="1956251" cy="68361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9677"/>
                <a:gridCol w="739677"/>
                <a:gridCol w="476897"/>
              </a:tblGrid>
              <a:tr h="1781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u="none" strike="noStrike">
                          <a:effectLst/>
                        </a:rPr>
                        <a:t> TRR </a:t>
                      </a:r>
                      <a:br>
                        <a:rPr lang="en-GB" sz="500" u="none" strike="noStrike">
                          <a:effectLst/>
                        </a:rPr>
                      </a:br>
                      <a:r>
                        <a:rPr lang="en-GB" sz="500" u="none" strike="noStrike">
                          <a:effectLst/>
                        </a:rPr>
                        <a:t>Latest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u="none" strike="noStrike">
                          <a:effectLst/>
                        </a:rPr>
                        <a:t> TRR </a:t>
                      </a:r>
                      <a:br>
                        <a:rPr lang="en-GB" sz="500" u="none" strike="noStrike">
                          <a:effectLst/>
                        </a:rPr>
                      </a:br>
                      <a:r>
                        <a:rPr lang="en-GB" sz="500" u="none" strike="noStrike">
                          <a:effectLst/>
                        </a:rPr>
                        <a:t>Previous Year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% Increase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   109,832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2,516,023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-96%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2,336,182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9,025,143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-74%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7,349,176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23,792,621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-69%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2,536,849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6,180,209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-59%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4,545,009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9,182,308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-51%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1,835,560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3,395,423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-46%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2,329,894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4,282,149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-46%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6,441,480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9,818,324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-34%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6,591,441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9,711,926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-32%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2,246,648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3,240,120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-31%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4,098,580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5,800,967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-29%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2,941,209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3,754,024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-22%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7,645,027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9,744,134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-22%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1,994,024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2,498,631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-20%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4,622,238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5,707,865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-19%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1,460,121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1,782,000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-18%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4,443,208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5,388,297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-18%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4,504,627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5,324,919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-15%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6,124,609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7,151,274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-14%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2,209,720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2,558,453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-14%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1,996,000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2,265,000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-12%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4,447,348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4,952,044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-10%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8,696,797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9,641,836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-10%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1,869,952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2,066,975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-10%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1,888,658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2,004,774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-6%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1,588,541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1,674,625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-5%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   895,600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   940,403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-5%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   549,000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   562,768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-2%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1,966,600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2,010,900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-2%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1,519,384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1,548,605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-2%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1,808,000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1,795,339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1%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2,851,291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2,800,783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2%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2,500,000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2,454,000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2%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   373,759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   358,000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4%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4,439,287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4,208,869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5%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2,268,174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2,133,357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6%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   817,351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   755,449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8%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3,036,158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2,796,333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9%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5,446,492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4,923,923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11%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8,337,658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7,526,992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11%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1,306,139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1,160,369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13%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3,046,465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2,601,449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17%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1,653,000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1,408,000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17%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5,277,165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4,425,682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19%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3,886,898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3,254,579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19%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2,782,811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2,295,874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21%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8,213,682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6,417,717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28%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3,492,186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2,699,773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29%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9,358,567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7,201,168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30%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4,235,260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3,157,706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34%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8,018,252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5,885,402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36%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6,650,854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4,846,845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37%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9,690,658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6,986,177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39%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3,377,163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2,360,307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43%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2,485,878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1,620,125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53%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4,591,365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2,979,269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54%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4,846,112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3,137,000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54%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3,012,788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1,899,403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59%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5,080,095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3,199,851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59%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7,960,340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4,876,024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63%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3,477,608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1,873,835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86%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6,234,928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3,323,751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88%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8,188,834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4,060,510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102%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12,162,890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5,885,277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107%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5,067,376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2,310,948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119%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3,852,128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1,737,214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122%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6,140,665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2,676,000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129%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4,410,273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1,671,984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164%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9,724,005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3,636,731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167%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4,516,814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1,618,361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179%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5,759,667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2,035,000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183%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6,376,572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1,900,554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236%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16,901,241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4,937,859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>
                          <a:effectLst/>
                        </a:rPr>
                        <a:t>242%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  <a:tr h="89973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8,353,092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>
                          <a:effectLst/>
                        </a:rPr>
                        <a:t>        1,935,194 </a:t>
                      </a:r>
                      <a:endParaRPr lang="en-GB" sz="500" b="0" i="0" u="none" strike="noStrike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u="none" strike="noStrike" dirty="0">
                          <a:effectLst/>
                        </a:rPr>
                        <a:t>332%</a:t>
                      </a:r>
                      <a:endParaRPr lang="en-GB" sz="500" b="0" i="0" u="none" strike="noStrike" dirty="0">
                        <a:effectLst/>
                        <a:latin typeface="Arial"/>
                      </a:endParaRPr>
                    </a:p>
                  </a:txBody>
                  <a:tcPr marL="2517" marR="2517" marT="2517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98602676"/>
              </p:ext>
            </p:extLst>
          </p:nvPr>
        </p:nvGraphicFramePr>
        <p:xfrm>
          <a:off x="3510681" y="1576597"/>
          <a:ext cx="4174357" cy="12251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6517"/>
                <a:gridCol w="798920"/>
                <a:gridCol w="798920"/>
              </a:tblGrid>
              <a:tr h="478433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u="none" strike="noStrike" dirty="0">
                          <a:effectLst/>
                        </a:rPr>
                        <a:t>Increase in average</a:t>
                      </a:r>
                      <a:endParaRPr lang="en-GB" sz="2400" b="1" i="0" u="none" strike="noStrike" dirty="0">
                        <a:effectLst/>
                        <a:latin typeface="Trebuchet M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1" i="0" u="none" strike="noStrike">
                        <a:effectLst/>
                        <a:latin typeface="Trebuchet M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u="none" strike="noStrike" dirty="0" smtClean="0">
                          <a:effectLst/>
                        </a:rPr>
                        <a:t>10%</a:t>
                      </a:r>
                      <a:endParaRPr lang="en-GB" sz="2400" b="1" i="0" u="none" strike="noStrike" dirty="0">
                        <a:effectLst/>
                        <a:latin typeface="Trebuchet MS"/>
                      </a:endParaRPr>
                    </a:p>
                  </a:txBody>
                  <a:tcPr marL="7620" marR="7620" marT="7620" marB="0" anchor="b"/>
                </a:tc>
              </a:tr>
              <a:tr h="362949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u="none" strike="noStrike" dirty="0">
                          <a:effectLst/>
                        </a:rPr>
                        <a:t>Median increase</a:t>
                      </a:r>
                      <a:endParaRPr lang="en-GB" sz="2400" b="1" i="0" u="none" strike="noStrike" dirty="0">
                        <a:effectLst/>
                        <a:latin typeface="Trebuchet M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1" i="0" u="none" strike="noStrike">
                        <a:effectLst/>
                        <a:latin typeface="Trebuchet M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u="none" strike="noStrike">
                          <a:effectLst/>
                        </a:rPr>
                        <a:t>8%</a:t>
                      </a:r>
                      <a:endParaRPr lang="en-GB" sz="2400" b="1" i="0" u="none" strike="noStrike">
                        <a:effectLst/>
                        <a:latin typeface="Trebuchet MS"/>
                      </a:endParaRPr>
                    </a:p>
                  </a:txBody>
                  <a:tcPr marL="7620" marR="7620" marT="7620" marB="0" anchor="b"/>
                </a:tc>
              </a:tr>
              <a:tr h="36294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2400" b="1" u="none" strike="noStrike">
                          <a:effectLst/>
                        </a:rPr>
                        <a:t>Average of increases</a:t>
                      </a:r>
                      <a:endParaRPr lang="en-GB" sz="2400" b="1" i="0" u="none" strike="noStrike">
                        <a:effectLst/>
                        <a:latin typeface="Trebuchet MS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u="none" strike="noStrike" dirty="0">
                          <a:effectLst/>
                        </a:rPr>
                        <a:t>30%</a:t>
                      </a:r>
                      <a:endParaRPr lang="en-GB" sz="2400" b="1" i="0" u="none" strike="noStrike" dirty="0">
                        <a:effectLst/>
                        <a:latin typeface="Trebuchet MS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80928"/>
            <a:ext cx="709228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7895" y="0"/>
            <a:ext cx="936105" cy="33230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5713" y="6492875"/>
            <a:ext cx="608287" cy="365125"/>
          </a:xfrm>
        </p:spPr>
        <p:txBody>
          <a:bodyPr/>
          <a:lstStyle/>
          <a:p>
            <a:fld id="{CEA36675-EC83-4331-BA5E-4AE38E21121C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740352" y="141277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2012 £4.25m</a:t>
            </a:r>
          </a:p>
          <a:p>
            <a:r>
              <a:rPr lang="en-GB" dirty="0" smtClean="0"/>
              <a:t>2011 £3.86m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440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3778</TotalTime>
  <Words>1672</Words>
  <Application>Microsoft Office PowerPoint</Application>
  <PresentationFormat>On-screen Show (4:3)</PresentationFormat>
  <Paragraphs>639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Executive Directors’ Remuneration MM&amp;K/Manifest Survey Seminar Launch Monday 10 June 2013</vt:lpstr>
      <vt:lpstr>Survey Results Cliff Weight, Director,  MM&amp;K Remuneration Consultants</vt:lpstr>
      <vt:lpstr>Context - Corporate Governance Changes</vt:lpstr>
      <vt:lpstr>Communicating Pay to Shareholders - a window on the soul of the company</vt:lpstr>
      <vt:lpstr>Slide 5</vt:lpstr>
      <vt:lpstr>Total Remuneration Survey Definitions</vt:lpstr>
      <vt:lpstr>Total Remuneration Survey Definitions</vt:lpstr>
      <vt:lpstr>Total Remuneration</vt:lpstr>
      <vt:lpstr>Top 100 Average  and Median Increases, and Average of Increases</vt:lpstr>
      <vt:lpstr>Salary Increases –  Latest Data</vt:lpstr>
      <vt:lpstr>CEO Salary + Bonus Awarded- Average of FTSE 100. Shift to deferred bonus results in reduction in cash bonus, but masks future increases in deferred bonus payouts </vt:lpstr>
      <vt:lpstr>LTIPs – How they work - Example</vt:lpstr>
      <vt:lpstr>LTIPs Realised</vt:lpstr>
      <vt:lpstr>LTIPs – Comparison of 2011 Realised and 2012 Realised</vt:lpstr>
      <vt:lpstr>LTIPs – Comparison of 2011 Realised and 2012 Realised</vt:lpstr>
      <vt:lpstr>Slide 16</vt:lpstr>
      <vt:lpstr> </vt:lpstr>
      <vt:lpstr>Slide 18</vt:lpstr>
      <vt:lpstr>Moderation in Award Levels </vt:lpstr>
      <vt:lpstr>FTSE 100 Average CEO Pay v. Company Size – BIGGER NOT BETTER</vt:lpstr>
      <vt:lpstr>CEO costs 2.7 basis points</vt:lpstr>
      <vt:lpstr>CEO costs 2.7 basis points</vt:lpstr>
      <vt:lpstr>BIS Proposal re 5/10 year disclosure- example </vt:lpstr>
      <vt:lpstr>DISCLOSURE CONSEQUENCES</vt:lpstr>
      <vt:lpstr>Slide 25</vt:lpstr>
      <vt:lpstr>Ratio CEO to Average Employee</vt:lpstr>
      <vt:lpstr>Slide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governance changes</dc:title>
  <dc:creator>Cliff Weight</dc:creator>
  <cp:lastModifiedBy>weightc</cp:lastModifiedBy>
  <cp:revision>132</cp:revision>
  <dcterms:created xsi:type="dcterms:W3CDTF">2013-05-28T10:42:51Z</dcterms:created>
  <dcterms:modified xsi:type="dcterms:W3CDTF">2013-06-10T11:27:17Z</dcterms:modified>
</cp:coreProperties>
</file>